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7" r:id="rId3"/>
    <p:sldId id="258" r:id="rId4"/>
    <p:sldId id="259" r:id="rId5"/>
    <p:sldId id="260" r:id="rId6"/>
    <p:sldId id="261" r:id="rId7"/>
    <p:sldId id="263" r:id="rId8"/>
    <p:sldId id="262" r:id="rId9"/>
    <p:sldId id="264" r:id="rId10"/>
    <p:sldId id="279" r:id="rId11"/>
    <p:sldId id="265" r:id="rId12"/>
    <p:sldId id="267" r:id="rId13"/>
    <p:sldId id="268" r:id="rId14"/>
    <p:sldId id="269" r:id="rId15"/>
    <p:sldId id="266" r:id="rId16"/>
    <p:sldId id="270" r:id="rId17"/>
    <p:sldId id="271" r:id="rId18"/>
    <p:sldId id="272" r:id="rId19"/>
    <p:sldId id="273" r:id="rId20"/>
    <p:sldId id="274" r:id="rId21"/>
    <p:sldId id="275" r:id="rId22"/>
    <p:sldId id="276" r:id="rId23"/>
    <p:sldId id="277" r:id="rId24"/>
    <p:sldId id="278" r:id="rId2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3592" autoAdjust="0"/>
  </p:normalViewPr>
  <p:slideViewPr>
    <p:cSldViewPr>
      <p:cViewPr varScale="1">
        <p:scale>
          <a:sx n="54" d="100"/>
          <a:sy n="54" d="100"/>
        </p:scale>
        <p:origin x="-96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E7B848-FBE6-41FB-A604-32801853DBD2}" type="datetimeFigureOut">
              <a:rPr lang="fr-FR" smtClean="0"/>
              <a:pPr/>
              <a:t>02/05/2016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D7A211-1727-442E-A238-838A47823CD6}"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79D7A211-1727-442E-A238-838A47823CD6}" type="slidenum">
              <a:rPr lang="fr-FR" smtClean="0"/>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algn="just">
              <a:buNone/>
            </a:pPr>
            <a:r>
              <a:rPr lang="fr-FR" dirty="0" smtClean="0">
                <a:latin typeface="Times New Roman" pitchFamily="18" charset="0"/>
                <a:cs typeface="Times New Roman" pitchFamily="18" charset="0"/>
              </a:rPr>
              <a:t>langue française à l’oral et à l’écrit ;</a:t>
            </a:r>
          </a:p>
          <a:p>
            <a:pPr marL="0" algn="just">
              <a:buNone/>
            </a:pPr>
            <a:r>
              <a:rPr lang="fr-FR" dirty="0" smtClean="0">
                <a:latin typeface="Times New Roman" pitchFamily="18" charset="0"/>
                <a:cs typeface="Times New Roman" pitchFamily="18" charset="0"/>
              </a:rPr>
              <a:t>langages mathématiques, scientifiques et informatiques ;</a:t>
            </a:r>
          </a:p>
          <a:p>
            <a:pPr marL="0" algn="just">
              <a:buNone/>
            </a:pPr>
            <a:r>
              <a:rPr lang="fr-FR" dirty="0" smtClean="0">
                <a:latin typeface="Times New Roman" pitchFamily="18" charset="0"/>
                <a:cs typeface="Times New Roman" pitchFamily="18" charset="0"/>
              </a:rPr>
              <a:t>représentations du monde et activité humaine ;</a:t>
            </a:r>
          </a:p>
          <a:p>
            <a:pPr marL="0" algn="just">
              <a:buNone/>
            </a:pPr>
            <a:r>
              <a:rPr lang="fr-FR" dirty="0" smtClean="0">
                <a:latin typeface="Times New Roman" pitchFamily="18" charset="0"/>
                <a:cs typeface="Times New Roman" pitchFamily="18" charset="0"/>
              </a:rPr>
              <a:t>langues étrangères et régionales ;</a:t>
            </a:r>
          </a:p>
          <a:p>
            <a:pPr marL="0" algn="just">
              <a:buNone/>
            </a:pPr>
            <a:r>
              <a:rPr lang="fr-FR" dirty="0" smtClean="0">
                <a:latin typeface="Times New Roman" pitchFamily="18" charset="0"/>
                <a:cs typeface="Times New Roman" pitchFamily="18" charset="0"/>
              </a:rPr>
              <a:t>systèmes naturels et systèmes techniques ;</a:t>
            </a:r>
          </a:p>
          <a:p>
            <a:pPr marL="0" algn="just">
              <a:buNone/>
            </a:pPr>
            <a:r>
              <a:rPr lang="fr-FR" dirty="0" smtClean="0">
                <a:latin typeface="Times New Roman" pitchFamily="18" charset="0"/>
                <a:cs typeface="Times New Roman" pitchFamily="18" charset="0"/>
              </a:rPr>
              <a:t>formation de la personne et du citoyen ;</a:t>
            </a:r>
          </a:p>
          <a:p>
            <a:pPr marL="0" algn="just">
              <a:buNone/>
            </a:pPr>
            <a:r>
              <a:rPr lang="fr-FR" dirty="0" smtClean="0">
                <a:latin typeface="Times New Roman" pitchFamily="18" charset="0"/>
                <a:cs typeface="Times New Roman" pitchFamily="18" charset="0"/>
              </a:rPr>
              <a:t>langages des arts et du corps ;</a:t>
            </a:r>
          </a:p>
          <a:p>
            <a:pPr marL="0" algn="just">
              <a:buNone/>
            </a:pPr>
            <a:r>
              <a:rPr lang="fr-FR" dirty="0" smtClean="0">
                <a:latin typeface="Times New Roman" pitchFamily="18" charset="0"/>
                <a:cs typeface="Times New Roman" pitchFamily="18" charset="0"/>
              </a:rPr>
              <a:t>méthodes et outils pour apprendre</a:t>
            </a:r>
          </a:p>
          <a:p>
            <a:endParaRPr lang="fr-FR" dirty="0"/>
          </a:p>
        </p:txBody>
      </p:sp>
      <p:sp>
        <p:nvSpPr>
          <p:cNvPr id="4" name="Espace réservé du numéro de diapositive 3"/>
          <p:cNvSpPr>
            <a:spLocks noGrp="1"/>
          </p:cNvSpPr>
          <p:nvPr>
            <p:ph type="sldNum" sz="quarter" idx="10"/>
          </p:nvPr>
        </p:nvSpPr>
        <p:spPr/>
        <p:txBody>
          <a:bodyPr/>
          <a:lstStyle/>
          <a:p>
            <a:fld id="{79D7A211-1727-442E-A238-838A47823CD6}" type="slidenum">
              <a:rPr lang="fr-FR" smtClean="0"/>
              <a:pPr/>
              <a:t>4</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sz="1200" b="1" dirty="0" smtClean="0"/>
              <a:t>Pour les candidats de la série professionnelle</a:t>
            </a:r>
            <a:r>
              <a:rPr lang="fr-FR" sz="1200" dirty="0" smtClean="0"/>
              <a:t>, des </a:t>
            </a:r>
            <a:r>
              <a:rPr lang="fr-FR" sz="1200" b="1" dirty="0" smtClean="0"/>
              <a:t>sujets</a:t>
            </a:r>
            <a:r>
              <a:rPr lang="fr-FR" sz="1200" dirty="0" smtClean="0"/>
              <a:t> </a:t>
            </a:r>
            <a:r>
              <a:rPr lang="fr-FR" sz="1200" b="1" dirty="0" smtClean="0"/>
              <a:t>distincts</a:t>
            </a:r>
            <a:r>
              <a:rPr lang="fr-FR" sz="1200" dirty="0" smtClean="0"/>
              <a:t> sont élaborés en adéquation avec les spécificités des classes de troisième préparatoires à l'enseignement professionnel, des classes des sections d'enseignement général et professionnel adapté et des classes de troisième de l'enseignement agricole. Ces spécificités sont explicitées dans des référentiels adaptés.</a:t>
            </a:r>
          </a:p>
          <a:p>
            <a:endParaRPr lang="fr-FR" dirty="0"/>
          </a:p>
        </p:txBody>
      </p:sp>
      <p:sp>
        <p:nvSpPr>
          <p:cNvPr id="4" name="Espace réservé du numéro de diapositive 3"/>
          <p:cNvSpPr>
            <a:spLocks noGrp="1"/>
          </p:cNvSpPr>
          <p:nvPr>
            <p:ph type="sldNum" sz="quarter" idx="10"/>
          </p:nvPr>
        </p:nvSpPr>
        <p:spPr/>
        <p:txBody>
          <a:bodyPr/>
          <a:lstStyle/>
          <a:p>
            <a:fld id="{79D7A211-1727-442E-A238-838A47823CD6}" type="slidenum">
              <a:rPr lang="fr-FR" smtClean="0"/>
              <a:pPr/>
              <a:t>11</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1ere partie : </a:t>
            </a:r>
          </a:p>
          <a:p>
            <a:r>
              <a:rPr lang="fr-FR" dirty="0" smtClean="0"/>
              <a:t>Elle permet l'évaluation de la maîtrise des compétences « chercher », « modéliser », « représenter », « raisonner », « calculer » et « communiquer », telles que définies dans le programme de mathématiques du cycle 4 ;</a:t>
            </a:r>
          </a:p>
          <a:p>
            <a:endParaRPr lang="fr-FR" dirty="0" smtClean="0"/>
          </a:p>
          <a:p>
            <a:r>
              <a:rPr lang="fr-FR" dirty="0" smtClean="0"/>
              <a:t>2eme</a:t>
            </a:r>
            <a:r>
              <a:rPr lang="fr-FR" baseline="0" dirty="0" smtClean="0"/>
              <a:t> partie :</a:t>
            </a:r>
          </a:p>
          <a:p>
            <a:r>
              <a:rPr lang="fr-FR" dirty="0" smtClean="0"/>
              <a:t>Pour chaque session de l'examen, le choix des deux disciplines concernées est opéré par la commission nationale d'élaboration des sujets. Pour les candidats de </a:t>
            </a:r>
            <a:r>
              <a:rPr lang="fr-FR" b="1" dirty="0" smtClean="0"/>
              <a:t>série professionnelle</a:t>
            </a:r>
            <a:r>
              <a:rPr lang="fr-FR" dirty="0" smtClean="0"/>
              <a:t>, ce choix tient compte des </a:t>
            </a:r>
            <a:r>
              <a:rPr lang="fr-FR" b="1" dirty="0" smtClean="0"/>
              <a:t>spécificités</a:t>
            </a:r>
            <a:r>
              <a:rPr lang="fr-FR" dirty="0" smtClean="0"/>
              <a:t> des classes de troisième préparatoires à l'enseignement professionnel, des classes des sections d'enseignement général et professionnel adapté et des classes de troisième de l'enseignement agricole.</a:t>
            </a:r>
            <a:endParaRPr lang="fr-FR" dirty="0"/>
          </a:p>
        </p:txBody>
      </p:sp>
      <p:sp>
        <p:nvSpPr>
          <p:cNvPr id="4" name="Espace réservé du numéro de diapositive 3"/>
          <p:cNvSpPr>
            <a:spLocks noGrp="1"/>
          </p:cNvSpPr>
          <p:nvPr>
            <p:ph type="sldNum" sz="quarter" idx="10"/>
          </p:nvPr>
        </p:nvSpPr>
        <p:spPr/>
        <p:txBody>
          <a:bodyPr/>
          <a:lstStyle/>
          <a:p>
            <a:fld id="{79D7A211-1727-442E-A238-838A47823CD6}" type="slidenum">
              <a:rPr lang="fr-FR" smtClean="0"/>
              <a:pPr/>
              <a:t>12</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smtClean="0"/>
              <a:t>Les solutions exactes, même justifiées de manière incomplète, comme la mise en œuvre d'idées pertinentes, même maladroitement formulées, seront valorisées lors de la correction. Doivent aussi être pris en compte les essais et les démarches engagées, même non aboutis. Les candidats en sont informés par l'énoncé.</a:t>
            </a:r>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79D7A211-1727-442E-A238-838A47823CD6}" type="slidenum">
              <a:rPr lang="fr-FR" smtClean="0"/>
              <a:pPr/>
              <a:t>15</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A7C8F4D1-7A94-4753-B855-D3048473F09B}" type="datetimeFigureOut">
              <a:rPr lang="fr-FR" smtClean="0"/>
              <a:pPr/>
              <a:t>02/05/2016</a:t>
            </a:fld>
            <a:endParaRPr lang="fr-FR"/>
          </a:p>
        </p:txBody>
      </p:sp>
      <p:sp>
        <p:nvSpPr>
          <p:cNvPr id="19" name="Espace réservé du pied de page 18"/>
          <p:cNvSpPr>
            <a:spLocks noGrp="1"/>
          </p:cNvSpPr>
          <p:nvPr>
            <p:ph type="ftr" sz="quarter" idx="11"/>
          </p:nvPr>
        </p:nvSpPr>
        <p:spPr/>
        <p:txBody>
          <a:bodyPr/>
          <a:lstStyle/>
          <a:p>
            <a:endParaRPr lang="fr-FR"/>
          </a:p>
        </p:txBody>
      </p:sp>
      <p:sp>
        <p:nvSpPr>
          <p:cNvPr id="27" name="Espace réservé du numéro de diapositive 26"/>
          <p:cNvSpPr>
            <a:spLocks noGrp="1"/>
          </p:cNvSpPr>
          <p:nvPr>
            <p:ph type="sldNum" sz="quarter" idx="12"/>
          </p:nvPr>
        </p:nvSpPr>
        <p:spPr/>
        <p:txBody>
          <a:bodyPr/>
          <a:lstStyle/>
          <a:p>
            <a:fld id="{DBDF85AF-2595-4370-936A-869D1BBBC978}"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7C8F4D1-7A94-4753-B855-D3048473F09B}" type="datetimeFigureOut">
              <a:rPr lang="fr-FR" smtClean="0"/>
              <a:pPr/>
              <a:t>02/05/2016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BDF85AF-2595-4370-936A-869D1BBBC97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7C8F4D1-7A94-4753-B855-D3048473F09B}" type="datetimeFigureOut">
              <a:rPr lang="fr-FR" smtClean="0"/>
              <a:pPr/>
              <a:t>02/05/2016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BDF85AF-2595-4370-936A-869D1BBBC97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7C8F4D1-7A94-4753-B855-D3048473F09B}" type="datetimeFigureOut">
              <a:rPr lang="fr-FR" smtClean="0"/>
              <a:pPr/>
              <a:t>02/05/2016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BDF85AF-2595-4370-936A-869D1BBBC97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7C8F4D1-7A94-4753-B855-D3048473F09B}" type="datetimeFigureOut">
              <a:rPr lang="fr-FR" smtClean="0"/>
              <a:pPr/>
              <a:t>02/05/2016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DBDF85AF-2595-4370-936A-869D1BBBC978}"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7C8F4D1-7A94-4753-B855-D3048473F09B}" type="datetimeFigureOut">
              <a:rPr lang="fr-FR" smtClean="0"/>
              <a:pPr/>
              <a:t>02/05/2016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BDF85AF-2595-4370-936A-869D1BBBC97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7C8F4D1-7A94-4753-B855-D3048473F09B}" type="datetimeFigureOut">
              <a:rPr lang="fr-FR" smtClean="0"/>
              <a:pPr/>
              <a:t>02/05/2016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DBDF85AF-2595-4370-936A-869D1BBBC97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7C8F4D1-7A94-4753-B855-D3048473F09B}" type="datetimeFigureOut">
              <a:rPr lang="fr-FR" smtClean="0"/>
              <a:pPr/>
              <a:t>02/05/2016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DBDF85AF-2595-4370-936A-869D1BBBC97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7C8F4D1-7A94-4753-B855-D3048473F09B}" type="datetimeFigureOut">
              <a:rPr lang="fr-FR" smtClean="0"/>
              <a:pPr/>
              <a:t>02/05/2016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DBDF85AF-2595-4370-936A-869D1BBBC97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7C8F4D1-7A94-4753-B855-D3048473F09B}" type="datetimeFigureOut">
              <a:rPr lang="fr-FR" smtClean="0"/>
              <a:pPr/>
              <a:t>02/05/2016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DBDF85AF-2595-4370-936A-869D1BBBC97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A7C8F4D1-7A94-4753-B855-D3048473F09B}" type="datetimeFigureOut">
              <a:rPr lang="fr-FR" smtClean="0"/>
              <a:pPr/>
              <a:t>02/05/2016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077200" y="6356350"/>
            <a:ext cx="609600" cy="365125"/>
          </a:xfrm>
        </p:spPr>
        <p:txBody>
          <a:bodyPr/>
          <a:lstStyle/>
          <a:p>
            <a:fld id="{DBDF85AF-2595-4370-936A-869D1BBBC978}" type="slidenum">
              <a:rPr lang="fr-FR" smtClean="0"/>
              <a:pPr/>
              <a:t>‹N°›</a:t>
            </a:fld>
            <a:endParaRPr lang="fr-F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7C8F4D1-7A94-4753-B855-D3048473F09B}" type="datetimeFigureOut">
              <a:rPr lang="fr-FR" smtClean="0"/>
              <a:pPr/>
              <a:t>02/05/2016</a:t>
            </a:fld>
            <a:endParaRPr lang="fr-FR"/>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F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BDF85AF-2595-4370-936A-869D1BBBC978}" type="slidenum">
              <a:rPr lang="fr-FR" smtClean="0"/>
              <a:pPr/>
              <a:t>‹N°›</a:t>
            </a:fld>
            <a:endParaRPr lang="fr-FR"/>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ctrTitle"/>
          </p:nvPr>
        </p:nvSpPr>
        <p:spPr>
          <a:xfrm>
            <a:off x="755576" y="1412776"/>
            <a:ext cx="7851648" cy="4752528"/>
          </a:xfrm>
        </p:spPr>
        <p:txBody>
          <a:bodyPr>
            <a:noAutofit/>
          </a:bodyPr>
          <a:lstStyle/>
          <a:p>
            <a:pPr algn="ctr"/>
            <a:r>
              <a:rPr lang="fr-FR" sz="7200" dirty="0" smtClean="0"/>
              <a:t>Livret scolaire</a:t>
            </a:r>
            <a:br>
              <a:rPr lang="fr-FR" sz="7200" dirty="0" smtClean="0"/>
            </a:br>
            <a:r>
              <a:rPr lang="fr-FR" sz="7200" dirty="0" smtClean="0"/>
              <a:t>et</a:t>
            </a:r>
            <a:br>
              <a:rPr lang="fr-FR" sz="7200" dirty="0" smtClean="0"/>
            </a:br>
            <a:r>
              <a:rPr lang="fr-FR" sz="7200" dirty="0" smtClean="0"/>
              <a:t>DNB</a:t>
            </a:r>
            <a:br>
              <a:rPr lang="fr-FR" sz="7200" dirty="0" smtClean="0"/>
            </a:br>
            <a:r>
              <a:rPr lang="fr-FR" sz="7200" dirty="0" smtClean="0"/>
              <a:t/>
            </a:r>
            <a:br>
              <a:rPr lang="fr-FR" sz="7200" dirty="0" smtClean="0"/>
            </a:br>
            <a:r>
              <a:rPr lang="fr-FR" sz="2400" dirty="0" smtClean="0">
                <a:solidFill>
                  <a:schemeClr val="tx1"/>
                </a:solidFill>
                <a:effectLst/>
              </a:rPr>
              <a:t>décret n° 2015-1929 du 31-12-2015 - J.O. du 3-1-2016</a:t>
            </a:r>
            <a:br>
              <a:rPr lang="fr-FR" sz="2400" dirty="0" smtClean="0">
                <a:solidFill>
                  <a:schemeClr val="tx1"/>
                </a:solidFill>
                <a:effectLst/>
              </a:rPr>
            </a:br>
            <a:r>
              <a:rPr lang="fr-FR" sz="2000" dirty="0" smtClean="0">
                <a:solidFill>
                  <a:schemeClr val="tx1"/>
                </a:solidFill>
                <a:effectLst/>
              </a:rPr>
              <a:t> (B.O N°3 du 21 janvier 2016)</a:t>
            </a:r>
            <a:r>
              <a:rPr lang="fr-FR" sz="2400" dirty="0" smtClean="0">
                <a:solidFill>
                  <a:schemeClr val="tx1"/>
                </a:solidFill>
                <a:effectLst/>
              </a:rPr>
              <a:t/>
            </a:r>
            <a:br>
              <a:rPr lang="fr-FR" sz="2400" dirty="0" smtClean="0">
                <a:solidFill>
                  <a:schemeClr val="tx1"/>
                </a:solidFill>
                <a:effectLst/>
              </a:rPr>
            </a:br>
            <a:r>
              <a:rPr lang="fr-FR" sz="2400" dirty="0" smtClean="0">
                <a:solidFill>
                  <a:schemeClr val="tx1"/>
                </a:solidFill>
              </a:rPr>
              <a:t>note de service n° 2016-063 du 6-4-2016</a:t>
            </a:r>
            <a:endParaRPr lang="fr-FR" sz="7200" dirty="0">
              <a:solidFill>
                <a:schemeClr val="tx1"/>
              </a:solidFill>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endParaRPr lang="fr-FR"/>
          </a:p>
        </p:txBody>
      </p:sp>
      <p:pic>
        <p:nvPicPr>
          <p:cNvPr id="3074" name="Picture 2"/>
          <p:cNvPicPr>
            <a:picLocks noChangeAspect="1" noChangeArrowheads="1"/>
          </p:cNvPicPr>
          <p:nvPr/>
        </p:nvPicPr>
        <p:blipFill>
          <a:blip r:embed="rId2" cstate="print"/>
          <a:srcRect l="974" t="695" r="974" b="695"/>
          <a:stretch>
            <a:fillRect/>
          </a:stretch>
        </p:blipFill>
        <p:spPr bwMode="auto">
          <a:xfrm>
            <a:off x="2339752" y="-23186"/>
            <a:ext cx="4880100" cy="6881186"/>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76672"/>
            <a:ext cx="8229600" cy="794352"/>
          </a:xfrm>
        </p:spPr>
        <p:txBody>
          <a:bodyPr>
            <a:normAutofit fontScale="90000"/>
          </a:bodyPr>
          <a:lstStyle/>
          <a:p>
            <a:pPr algn="ctr"/>
            <a:r>
              <a:rPr lang="fr-FR" dirty="0" smtClean="0"/>
              <a:t>Les épreuves :</a:t>
            </a:r>
            <a:endParaRPr lang="fr-FR" dirty="0"/>
          </a:p>
        </p:txBody>
      </p:sp>
      <p:sp>
        <p:nvSpPr>
          <p:cNvPr id="3" name="Espace réservé du contenu 2"/>
          <p:cNvSpPr>
            <a:spLocks noGrp="1"/>
          </p:cNvSpPr>
          <p:nvPr>
            <p:ph idx="1"/>
          </p:nvPr>
        </p:nvSpPr>
        <p:spPr>
          <a:xfrm>
            <a:off x="395536" y="1556792"/>
            <a:ext cx="8229600" cy="4968552"/>
          </a:xfrm>
        </p:spPr>
        <p:txBody>
          <a:bodyPr>
            <a:noAutofit/>
          </a:bodyPr>
          <a:lstStyle/>
          <a:p>
            <a:pPr algn="ctr">
              <a:buNone/>
            </a:pPr>
            <a:r>
              <a:rPr lang="fr-FR" sz="2000" b="1" dirty="0" smtClean="0">
                <a:solidFill>
                  <a:srgbClr val="FF0000"/>
                </a:solidFill>
              </a:rPr>
              <a:t>1 </a:t>
            </a:r>
            <a:r>
              <a:rPr lang="fr-FR" sz="2400" b="1" dirty="0" smtClean="0">
                <a:solidFill>
                  <a:srgbClr val="FF0000"/>
                </a:solidFill>
              </a:rPr>
              <a:t>- Première épreuve écrite : mathématiques, physique-chimie, sciences de la vie et de la Terre et technologie</a:t>
            </a:r>
            <a:endParaRPr lang="fr-FR" sz="2000" b="1" dirty="0" smtClean="0">
              <a:solidFill>
                <a:srgbClr val="FF0000"/>
              </a:solidFill>
            </a:endParaRPr>
          </a:p>
          <a:p>
            <a:pPr algn="just">
              <a:buNone/>
            </a:pPr>
            <a:endParaRPr lang="fr-FR" sz="1800" b="1" dirty="0" smtClean="0">
              <a:solidFill>
                <a:srgbClr val="FF0000"/>
              </a:solidFill>
            </a:endParaRPr>
          </a:p>
          <a:p>
            <a:r>
              <a:rPr lang="fr-FR" sz="2000" b="1" dirty="0" smtClean="0"/>
              <a:t> Durée de l'épreuve : </a:t>
            </a:r>
            <a:r>
              <a:rPr lang="fr-FR" sz="2000" b="1" dirty="0" smtClean="0">
                <a:solidFill>
                  <a:srgbClr val="FF0000"/>
                </a:solidFill>
              </a:rPr>
              <a:t>3 heures</a:t>
            </a:r>
          </a:p>
          <a:p>
            <a:pPr>
              <a:buNone/>
            </a:pPr>
            <a:endParaRPr lang="fr-FR" sz="1200" dirty="0" smtClean="0">
              <a:solidFill>
                <a:srgbClr val="FF0000"/>
              </a:solidFill>
            </a:endParaRPr>
          </a:p>
          <a:p>
            <a:r>
              <a:rPr lang="fr-FR" sz="2000" b="1" dirty="0" smtClean="0"/>
              <a:t>Nature de l'épreuve :</a:t>
            </a:r>
            <a:r>
              <a:rPr lang="fr-FR" sz="2000" dirty="0" smtClean="0">
                <a:solidFill>
                  <a:srgbClr val="FF0000"/>
                </a:solidFill>
              </a:rPr>
              <a:t> </a:t>
            </a:r>
            <a:r>
              <a:rPr lang="fr-FR" sz="2000" b="1" dirty="0" smtClean="0">
                <a:solidFill>
                  <a:srgbClr val="FF0000"/>
                </a:solidFill>
              </a:rPr>
              <a:t>écrite</a:t>
            </a:r>
          </a:p>
          <a:p>
            <a:pPr>
              <a:buNone/>
            </a:pPr>
            <a:endParaRPr lang="fr-FR" sz="1200" dirty="0" smtClean="0">
              <a:solidFill>
                <a:srgbClr val="FF0000"/>
              </a:solidFill>
            </a:endParaRPr>
          </a:p>
          <a:p>
            <a:r>
              <a:rPr lang="fr-FR" sz="2000" b="1" dirty="0" smtClean="0"/>
              <a:t>Objectifs de l'épreuve :</a:t>
            </a:r>
            <a:endParaRPr lang="fr-FR" sz="1600" b="1" dirty="0" smtClean="0"/>
          </a:p>
          <a:p>
            <a:pPr>
              <a:buNone/>
            </a:pPr>
            <a:endParaRPr lang="fr-FR" sz="1200" dirty="0" smtClean="0"/>
          </a:p>
          <a:p>
            <a:pPr algn="just">
              <a:buNone/>
            </a:pPr>
            <a:r>
              <a:rPr lang="fr-FR" sz="1600" dirty="0" smtClean="0"/>
              <a:t>	</a:t>
            </a:r>
            <a:r>
              <a:rPr lang="fr-FR" sz="1800" dirty="0" smtClean="0"/>
              <a:t>Pour tous les candidats, l'épreuve évalue principalement les </a:t>
            </a:r>
            <a:r>
              <a:rPr lang="fr-FR" sz="1800" b="1" dirty="0" smtClean="0"/>
              <a:t>compétences</a:t>
            </a:r>
            <a:r>
              <a:rPr lang="fr-FR" sz="1800" dirty="0" smtClean="0"/>
              <a:t> attendues en fin de cycle 4 pour le </a:t>
            </a:r>
            <a:r>
              <a:rPr lang="fr-FR" sz="1800" b="1" dirty="0" smtClean="0"/>
              <a:t>domaine 1</a:t>
            </a:r>
            <a:r>
              <a:rPr lang="fr-FR" sz="1800" dirty="0" smtClean="0"/>
              <a:t> « Les langages pour penser et communiquer », notamment pour sa composante « Comprendre, s'exprimer en utilisant les langages mathématiques, scientifiques et informatiques », et pour le </a:t>
            </a:r>
            <a:r>
              <a:rPr lang="fr-FR" sz="1800" b="1" dirty="0" smtClean="0"/>
              <a:t>domaine 4</a:t>
            </a:r>
            <a:r>
              <a:rPr lang="fr-FR" sz="1800" dirty="0" smtClean="0"/>
              <a:t> « Les systèmes naturels et les systèmes techniques » du socle commun de connaissances, de compétences et de culture.</a:t>
            </a:r>
            <a:endParaRPr lang="fr-FR" sz="1600" dirty="0" smtClean="0"/>
          </a:p>
          <a:p>
            <a:pPr algn="just">
              <a:buNone/>
            </a:pPr>
            <a:endParaRPr lang="fr-FR" sz="1400" dirty="0" smtClean="0"/>
          </a:p>
          <a:p>
            <a:pPr algn="just">
              <a:buNone/>
            </a:pPr>
            <a:r>
              <a:rPr lang="fr-FR" sz="1600" dirty="0" smtClean="0"/>
              <a:t>	</a:t>
            </a:r>
            <a:endParaRPr lang="fr-FR" sz="11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36712"/>
            <a:ext cx="8229600" cy="5487888"/>
          </a:xfrm>
        </p:spPr>
        <p:txBody>
          <a:bodyPr>
            <a:normAutofit/>
          </a:bodyPr>
          <a:lstStyle/>
          <a:p>
            <a:endParaRPr lang="fr-FR" dirty="0" smtClean="0"/>
          </a:p>
          <a:p>
            <a:r>
              <a:rPr lang="fr-FR" b="1" dirty="0" smtClean="0"/>
              <a:t>Structure de l’épreuve :</a:t>
            </a:r>
          </a:p>
          <a:p>
            <a:endParaRPr lang="fr-FR" sz="1600" dirty="0" smtClean="0"/>
          </a:p>
          <a:p>
            <a:pPr algn="just">
              <a:buNone/>
            </a:pPr>
            <a:r>
              <a:rPr lang="fr-FR" dirty="0" smtClean="0"/>
              <a:t>	L'épreuve se compose de </a:t>
            </a:r>
            <a:r>
              <a:rPr lang="fr-FR" b="1" dirty="0" smtClean="0"/>
              <a:t>deux parties</a:t>
            </a:r>
            <a:r>
              <a:rPr lang="fr-FR" dirty="0" smtClean="0"/>
              <a:t>, séparées par une </a:t>
            </a:r>
            <a:r>
              <a:rPr lang="fr-FR" b="1" dirty="0" smtClean="0"/>
              <a:t>pause de quinze minutes</a:t>
            </a:r>
            <a:r>
              <a:rPr lang="fr-FR" dirty="0" smtClean="0"/>
              <a:t> :</a:t>
            </a:r>
          </a:p>
          <a:p>
            <a:pPr>
              <a:buNone/>
            </a:pPr>
            <a:endParaRPr lang="fr-FR" sz="1800" dirty="0" smtClean="0"/>
          </a:p>
          <a:p>
            <a:pPr lvl="1" algn="just">
              <a:buFontTx/>
              <a:buChar char="-"/>
            </a:pPr>
            <a:r>
              <a:rPr lang="fr-FR" dirty="0" smtClean="0"/>
              <a:t>une </a:t>
            </a:r>
            <a:r>
              <a:rPr lang="fr-FR" b="1" dirty="0" smtClean="0">
                <a:solidFill>
                  <a:srgbClr val="FF0000"/>
                </a:solidFill>
              </a:rPr>
              <a:t>première partie</a:t>
            </a:r>
            <a:r>
              <a:rPr lang="fr-FR" dirty="0" smtClean="0"/>
              <a:t>, d'une durée de </a:t>
            </a:r>
            <a:r>
              <a:rPr lang="fr-FR" b="1" dirty="0" smtClean="0">
                <a:solidFill>
                  <a:srgbClr val="FF0000"/>
                </a:solidFill>
              </a:rPr>
              <a:t>deux heures</a:t>
            </a:r>
            <a:r>
              <a:rPr lang="fr-FR" dirty="0" smtClean="0"/>
              <a:t>, porte sur le </a:t>
            </a:r>
            <a:r>
              <a:rPr lang="fr-FR" b="1" dirty="0" smtClean="0">
                <a:solidFill>
                  <a:srgbClr val="FF0000"/>
                </a:solidFill>
              </a:rPr>
              <a:t>programme de mathématiques</a:t>
            </a:r>
            <a:r>
              <a:rPr lang="fr-FR" dirty="0" smtClean="0"/>
              <a:t>. </a:t>
            </a:r>
          </a:p>
          <a:p>
            <a:pPr algn="just">
              <a:buFontTx/>
              <a:buChar char="-"/>
            </a:pPr>
            <a:endParaRPr lang="fr-FR" sz="1800" dirty="0" smtClean="0"/>
          </a:p>
          <a:p>
            <a:pPr lvl="1" algn="just">
              <a:buFontTx/>
              <a:buChar char="-"/>
            </a:pPr>
            <a:r>
              <a:rPr lang="fr-FR" dirty="0" smtClean="0"/>
              <a:t>une </a:t>
            </a:r>
            <a:r>
              <a:rPr lang="fr-FR" b="1" dirty="0" smtClean="0">
                <a:solidFill>
                  <a:srgbClr val="FF0000"/>
                </a:solidFill>
              </a:rPr>
              <a:t>seconde partie</a:t>
            </a:r>
            <a:r>
              <a:rPr lang="fr-FR" dirty="0" smtClean="0"/>
              <a:t>, d'une durée </a:t>
            </a:r>
            <a:r>
              <a:rPr lang="fr-FR" b="1" dirty="0" smtClean="0">
                <a:solidFill>
                  <a:srgbClr val="FF0000"/>
                </a:solidFill>
              </a:rPr>
              <a:t>d</a:t>
            </a:r>
            <a:r>
              <a:rPr lang="fr-FR" dirty="0" smtClean="0">
                <a:solidFill>
                  <a:srgbClr val="FF0000"/>
                </a:solidFill>
              </a:rPr>
              <a:t>'</a:t>
            </a:r>
            <a:r>
              <a:rPr lang="fr-FR" b="1" dirty="0" smtClean="0">
                <a:solidFill>
                  <a:srgbClr val="FF0000"/>
                </a:solidFill>
              </a:rPr>
              <a:t>une heure</a:t>
            </a:r>
            <a:r>
              <a:rPr lang="fr-FR" dirty="0" smtClean="0"/>
              <a:t>, porte sur les </a:t>
            </a:r>
            <a:r>
              <a:rPr lang="fr-FR" b="1" dirty="0" smtClean="0">
                <a:solidFill>
                  <a:srgbClr val="FF0000"/>
                </a:solidFill>
              </a:rPr>
              <a:t>programmes de physique-chimie, sciences de la vie et de la Terre et technologie</a:t>
            </a:r>
            <a:r>
              <a:rPr lang="fr-FR" dirty="0" smtClean="0"/>
              <a:t>. </a:t>
            </a:r>
          </a:p>
          <a:p>
            <a:pPr>
              <a:buFontTx/>
              <a:buChar char="-"/>
            </a:pPr>
            <a:endParaRPr lang="fr-FR"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67544" y="1340768"/>
            <a:ext cx="8229600" cy="4752528"/>
          </a:xfrm>
        </p:spPr>
        <p:txBody>
          <a:bodyPr>
            <a:normAutofit/>
          </a:bodyPr>
          <a:lstStyle/>
          <a:p>
            <a:pPr algn="just">
              <a:buNone/>
            </a:pPr>
            <a:r>
              <a:rPr lang="fr-FR" dirty="0" smtClean="0"/>
              <a:t>	Pour la deuxième partie de l'épreuve, le sujet se compose, pour chaque discipline, d</a:t>
            </a:r>
            <a:r>
              <a:rPr lang="fr-FR" b="1" dirty="0" smtClean="0"/>
              <a:t>'un ou plusieurs exercices d'une durée de trente minutes </a:t>
            </a:r>
            <a:r>
              <a:rPr lang="fr-FR" dirty="0" smtClean="0"/>
              <a:t>répartis en </a:t>
            </a:r>
            <a:r>
              <a:rPr lang="fr-FR" b="1" dirty="0" smtClean="0"/>
              <a:t>deux sous-parties</a:t>
            </a:r>
            <a:r>
              <a:rPr lang="fr-FR" dirty="0" smtClean="0"/>
              <a:t>. L'identité disciplinaire des exercices de chaque sous-partie est précisée afin de permettre une correction distincte.</a:t>
            </a:r>
          </a:p>
          <a:p>
            <a:pPr algn="just">
              <a:buNone/>
            </a:pPr>
            <a:r>
              <a:rPr lang="fr-FR" dirty="0" smtClean="0"/>
              <a:t>	Le sujet de cette première épreuve comporte </a:t>
            </a:r>
            <a:r>
              <a:rPr lang="fr-FR" b="1" dirty="0" smtClean="0"/>
              <a:t>obligatoirement</a:t>
            </a:r>
            <a:r>
              <a:rPr lang="fr-FR" dirty="0" smtClean="0"/>
              <a:t> au moins un </a:t>
            </a:r>
            <a:r>
              <a:rPr lang="fr-FR" b="1" dirty="0" smtClean="0"/>
              <a:t>exercice d'algorithmique</a:t>
            </a:r>
            <a:r>
              <a:rPr lang="fr-FR" dirty="0" smtClean="0"/>
              <a:t> ou </a:t>
            </a:r>
            <a:r>
              <a:rPr lang="fr-FR" b="1" dirty="0" smtClean="0"/>
              <a:t>de programmation </a:t>
            </a:r>
            <a:r>
              <a:rPr lang="fr-FR" dirty="0" smtClean="0"/>
              <a:t>sur l'ensemble des exercices. </a:t>
            </a:r>
          </a:p>
          <a:p>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52736"/>
            <a:ext cx="8229600" cy="5271864"/>
          </a:xfrm>
        </p:spPr>
        <p:txBody>
          <a:bodyPr/>
          <a:lstStyle/>
          <a:p>
            <a:r>
              <a:rPr lang="fr-FR" b="1" dirty="0" smtClean="0"/>
              <a:t>Modalités de l'épreuve :</a:t>
            </a:r>
          </a:p>
          <a:p>
            <a:pPr algn="just">
              <a:buNone/>
            </a:pPr>
            <a:r>
              <a:rPr lang="fr-FR" dirty="0" smtClean="0"/>
              <a:t>	Le sujet est constitué d'exercices qui doivent pouvoir être traités par le candidat </a:t>
            </a:r>
            <a:r>
              <a:rPr lang="fr-FR" b="1" dirty="0" smtClean="0"/>
              <a:t>indépendamment</a:t>
            </a:r>
            <a:r>
              <a:rPr lang="fr-FR" dirty="0" smtClean="0"/>
              <a:t> les uns des autres. Une </a:t>
            </a:r>
            <a:r>
              <a:rPr lang="fr-FR" b="1" dirty="0" smtClean="0"/>
              <a:t>thématique</a:t>
            </a:r>
            <a:r>
              <a:rPr lang="fr-FR" dirty="0" smtClean="0"/>
              <a:t> </a:t>
            </a:r>
            <a:r>
              <a:rPr lang="fr-FR" b="1" dirty="0" smtClean="0"/>
              <a:t>commune</a:t>
            </a:r>
            <a:r>
              <a:rPr lang="fr-FR" dirty="0" smtClean="0"/>
              <a:t>, précisée sur le sujet, concerne tout ou partie de ces exercices. Il est indiqué  au candidat qu'il peut les traiter dans l'ordre qui lui convient.</a:t>
            </a:r>
          </a:p>
          <a:p>
            <a:pPr algn="just">
              <a:buNone/>
            </a:pPr>
            <a:r>
              <a:rPr lang="fr-FR" dirty="0" smtClean="0"/>
              <a:t>	Les exercices peuvent prendre appui sur des situations issues de la </a:t>
            </a:r>
            <a:r>
              <a:rPr lang="fr-FR" b="1" dirty="0" smtClean="0"/>
              <a:t>vie courante </a:t>
            </a:r>
            <a:r>
              <a:rPr lang="fr-FR" dirty="0" smtClean="0"/>
              <a:t>ou </a:t>
            </a:r>
            <a:r>
              <a:rPr lang="fr-FR" b="1" dirty="0" smtClean="0"/>
              <a:t>d'autres disciplines</a:t>
            </a:r>
            <a:r>
              <a:rPr lang="fr-FR" dirty="0" smtClean="0"/>
              <a:t>. Ils peuvent adopter toutes les modalités possibles, y compris la forme de questionnaires à choix multiples.</a:t>
            </a:r>
          </a:p>
          <a:p>
            <a:pPr algn="just">
              <a:buNone/>
            </a:pPr>
            <a:endParaRPr lang="fr-FR" dirty="0" smtClean="0"/>
          </a:p>
          <a:p>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08720"/>
            <a:ext cx="8229600" cy="5415880"/>
          </a:xfrm>
        </p:spPr>
        <p:txBody>
          <a:bodyPr>
            <a:normAutofit fontScale="70000" lnSpcReduction="20000"/>
          </a:bodyPr>
          <a:lstStyle/>
          <a:p>
            <a:pPr algn="just">
              <a:buNone/>
            </a:pPr>
            <a:r>
              <a:rPr lang="fr-FR" dirty="0" smtClean="0"/>
              <a:t>	L'évaluation doit prendre en compte la </a:t>
            </a:r>
            <a:r>
              <a:rPr lang="fr-FR" b="1" dirty="0" smtClean="0"/>
              <a:t>clarté et la précision</a:t>
            </a:r>
            <a:r>
              <a:rPr lang="fr-FR" dirty="0" smtClean="0"/>
              <a:t> des </a:t>
            </a:r>
            <a:r>
              <a:rPr lang="fr-FR" b="1" dirty="0" smtClean="0"/>
              <a:t>raisonnements</a:t>
            </a:r>
            <a:r>
              <a:rPr lang="fr-FR" dirty="0" smtClean="0"/>
              <a:t> ainsi que, plus largement, la </a:t>
            </a:r>
            <a:r>
              <a:rPr lang="fr-FR" b="1" dirty="0" smtClean="0"/>
              <a:t>qualité de la rédaction scientifique</a:t>
            </a:r>
            <a:r>
              <a:rPr lang="fr-FR" dirty="0" smtClean="0"/>
              <a:t>. </a:t>
            </a:r>
          </a:p>
          <a:p>
            <a:pPr algn="just">
              <a:buNone/>
            </a:pPr>
            <a:r>
              <a:rPr lang="fr-FR" dirty="0" smtClean="0"/>
              <a:t>	En relation avec les compétences du socle commun de connaissances, de compétences et de culture, des programmes de mathématiques, de physique-chimie, de sciences de la vie et de la Terre et de technologie, l'épreuve est construite afin d'évaluer l'aptitude du candidat :</a:t>
            </a:r>
          </a:p>
          <a:p>
            <a:pPr algn="just">
              <a:buNone/>
            </a:pPr>
            <a:r>
              <a:rPr lang="fr-FR" dirty="0" smtClean="0"/>
              <a:t>	- à </a:t>
            </a:r>
            <a:r>
              <a:rPr lang="fr-FR" b="1" dirty="0" smtClean="0"/>
              <a:t>maîtriser</a:t>
            </a:r>
            <a:r>
              <a:rPr lang="fr-FR" dirty="0" smtClean="0"/>
              <a:t> les </a:t>
            </a:r>
            <a:r>
              <a:rPr lang="fr-FR" b="1" dirty="0" smtClean="0"/>
              <a:t>compétences</a:t>
            </a:r>
            <a:r>
              <a:rPr lang="fr-FR" dirty="0" smtClean="0"/>
              <a:t> et </a:t>
            </a:r>
            <a:r>
              <a:rPr lang="fr-FR" b="1" dirty="0" smtClean="0"/>
              <a:t>connaissances</a:t>
            </a:r>
            <a:r>
              <a:rPr lang="fr-FR" dirty="0" smtClean="0"/>
              <a:t> prévues par les programmes ;</a:t>
            </a:r>
          </a:p>
          <a:p>
            <a:pPr algn="just">
              <a:buNone/>
            </a:pPr>
            <a:r>
              <a:rPr lang="fr-FR" dirty="0" smtClean="0"/>
              <a:t>	- à </a:t>
            </a:r>
            <a:r>
              <a:rPr lang="fr-FR" b="1" dirty="0" smtClean="0"/>
              <a:t>pratiquer</a:t>
            </a:r>
            <a:r>
              <a:rPr lang="fr-FR" dirty="0" smtClean="0"/>
              <a:t> </a:t>
            </a:r>
            <a:r>
              <a:rPr lang="fr-FR" b="1" dirty="0" smtClean="0"/>
              <a:t>différents langages </a:t>
            </a:r>
            <a:r>
              <a:rPr lang="fr-FR" dirty="0" smtClean="0"/>
              <a:t>(textuel, symbolique, algébrique, schématique, graphique) pour observer, raisonner, argumenter et communiquer ;</a:t>
            </a:r>
          </a:p>
          <a:p>
            <a:pPr>
              <a:buNone/>
            </a:pPr>
            <a:r>
              <a:rPr lang="fr-FR" dirty="0" smtClean="0"/>
              <a:t>	- à </a:t>
            </a:r>
            <a:r>
              <a:rPr lang="fr-FR" b="1" dirty="0" smtClean="0"/>
              <a:t>exploiter des données chiffrées </a:t>
            </a:r>
            <a:r>
              <a:rPr lang="fr-FR" dirty="0" smtClean="0"/>
              <a:t>et/ou </a:t>
            </a:r>
            <a:r>
              <a:rPr lang="fr-FR" b="1" dirty="0" smtClean="0"/>
              <a:t>expérimentales</a:t>
            </a:r>
            <a:r>
              <a:rPr lang="fr-FR" dirty="0" smtClean="0"/>
              <a:t> ;</a:t>
            </a:r>
          </a:p>
          <a:p>
            <a:pPr algn="just">
              <a:buNone/>
            </a:pPr>
            <a:r>
              <a:rPr lang="fr-FR" dirty="0" smtClean="0"/>
              <a:t>	- à </a:t>
            </a:r>
            <a:r>
              <a:rPr lang="fr-FR" b="1" dirty="0" smtClean="0"/>
              <a:t>analyser et comprendre </a:t>
            </a:r>
            <a:r>
              <a:rPr lang="fr-FR" dirty="0" smtClean="0"/>
              <a:t>des informations en utilisant les raisonnements, les méthodes et les modèles propres aux disciplines concernées ;</a:t>
            </a:r>
          </a:p>
          <a:p>
            <a:pPr algn="just">
              <a:buNone/>
            </a:pPr>
            <a:r>
              <a:rPr lang="fr-FR" dirty="0" smtClean="0"/>
              <a:t>	- à </a:t>
            </a:r>
            <a:r>
              <a:rPr lang="fr-FR" b="1" dirty="0" smtClean="0"/>
              <a:t>appliquer les principes élémentaires </a:t>
            </a:r>
            <a:r>
              <a:rPr lang="fr-FR" dirty="0" smtClean="0"/>
              <a:t>de </a:t>
            </a:r>
            <a:r>
              <a:rPr lang="fr-FR" b="1" dirty="0" smtClean="0"/>
              <a:t>l'algorithmique</a:t>
            </a:r>
            <a:r>
              <a:rPr lang="fr-FR" dirty="0" smtClean="0"/>
              <a:t> et du codage à la résolution d'un problème simple.</a:t>
            </a:r>
          </a:p>
          <a:p>
            <a:pPr>
              <a:buFontTx/>
              <a:buChar char="-"/>
            </a:pPr>
            <a:endParaRPr lang="fr-FR" dirty="0" smtClean="0"/>
          </a:p>
          <a:p>
            <a:pPr algn="just">
              <a:buNone/>
            </a:pPr>
            <a:r>
              <a:rPr lang="fr-FR" dirty="0" smtClean="0"/>
              <a:t>	Les candidats rédigent chacune des parties ou sous-parties de l'épreuve sur une </a:t>
            </a:r>
            <a:r>
              <a:rPr lang="fr-FR" b="1" dirty="0" smtClean="0"/>
              <a:t>copie distincte par discipline</a:t>
            </a:r>
            <a:r>
              <a:rPr lang="fr-FR" dirty="0" smtClean="0"/>
              <a:t> ; chaque copie est relevée à la fin du temps imparti à chaque partie de l'épreuve.</a:t>
            </a:r>
          </a:p>
          <a:p>
            <a:endParaRPr lang="fr-FR" dirty="0" smtClean="0"/>
          </a:p>
          <a:p>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80728"/>
            <a:ext cx="8229600" cy="5343872"/>
          </a:xfrm>
        </p:spPr>
        <p:txBody>
          <a:bodyPr>
            <a:normAutofit fontScale="85000" lnSpcReduction="10000"/>
          </a:bodyPr>
          <a:lstStyle/>
          <a:p>
            <a:r>
              <a:rPr lang="fr-FR" dirty="0" smtClean="0"/>
              <a:t> </a:t>
            </a:r>
            <a:r>
              <a:rPr lang="fr-FR" b="1" dirty="0" smtClean="0"/>
              <a:t>Évaluation de l'épreuve :</a:t>
            </a:r>
          </a:p>
          <a:p>
            <a:pPr>
              <a:buNone/>
            </a:pPr>
            <a:r>
              <a:rPr lang="fr-FR" dirty="0" smtClean="0"/>
              <a:t>	L'ensemble de l'épreuve est noté sur </a:t>
            </a:r>
            <a:r>
              <a:rPr lang="fr-FR" b="1" dirty="0" smtClean="0"/>
              <a:t>100 points </a:t>
            </a:r>
            <a:r>
              <a:rPr lang="fr-FR" dirty="0" smtClean="0"/>
              <a:t>ainsi répartis :</a:t>
            </a:r>
          </a:p>
          <a:p>
            <a:pPr algn="just">
              <a:buNone/>
            </a:pPr>
            <a:r>
              <a:rPr lang="fr-FR" dirty="0" smtClean="0"/>
              <a:t>		- première partie d'épreuve (</a:t>
            </a:r>
            <a:r>
              <a:rPr lang="fr-FR" b="1" dirty="0" smtClean="0">
                <a:solidFill>
                  <a:srgbClr val="FF0000"/>
                </a:solidFill>
              </a:rPr>
              <a:t>mathématiques</a:t>
            </a:r>
            <a:r>
              <a:rPr lang="fr-FR" dirty="0" smtClean="0"/>
              <a:t>) : </a:t>
            </a:r>
            <a:r>
              <a:rPr lang="fr-FR" b="1" dirty="0" smtClean="0">
                <a:solidFill>
                  <a:srgbClr val="FF0000"/>
                </a:solidFill>
              </a:rPr>
              <a:t>45 points </a:t>
            </a:r>
            <a:r>
              <a:rPr lang="fr-FR" dirty="0" smtClean="0"/>
              <a:t>distribués entre les différents exercices, auxquels s'ajoutent </a:t>
            </a:r>
            <a:r>
              <a:rPr lang="fr-FR" b="1" dirty="0" smtClean="0">
                <a:solidFill>
                  <a:srgbClr val="FF0000"/>
                </a:solidFill>
              </a:rPr>
              <a:t>5</a:t>
            </a:r>
            <a:r>
              <a:rPr lang="fr-FR" dirty="0" smtClean="0"/>
              <a:t> </a:t>
            </a:r>
            <a:r>
              <a:rPr lang="fr-FR" b="1" dirty="0" smtClean="0">
                <a:solidFill>
                  <a:srgbClr val="FF0000"/>
                </a:solidFill>
              </a:rPr>
              <a:t>points</a:t>
            </a:r>
            <a:r>
              <a:rPr lang="fr-FR" dirty="0" smtClean="0"/>
              <a:t> réservés à la présentation de la copie et à l'utilisation de la langue française (précision et richesse du vocabulaire, correction de la syntaxe) pour rendre compte des hypothèses et conclusions  ;</a:t>
            </a:r>
          </a:p>
          <a:p>
            <a:pPr algn="just">
              <a:buNone/>
            </a:pPr>
            <a:r>
              <a:rPr lang="fr-FR" dirty="0" smtClean="0"/>
              <a:t>		- seconde partie d'épreuve (</a:t>
            </a:r>
            <a:r>
              <a:rPr lang="fr-FR" b="1" dirty="0" smtClean="0">
                <a:solidFill>
                  <a:srgbClr val="FF0000"/>
                </a:solidFill>
              </a:rPr>
              <a:t>sciences et technologie</a:t>
            </a:r>
            <a:r>
              <a:rPr lang="fr-FR" dirty="0" smtClean="0"/>
              <a:t>) : </a:t>
            </a:r>
            <a:r>
              <a:rPr lang="fr-FR" b="1" dirty="0" smtClean="0">
                <a:solidFill>
                  <a:srgbClr val="FF0000"/>
                </a:solidFill>
              </a:rPr>
              <a:t>45 points</a:t>
            </a:r>
            <a:r>
              <a:rPr lang="fr-FR" dirty="0" smtClean="0"/>
              <a:t> distribués entre les exercices des différentes disciplines, auxquels s'ajoutent </a:t>
            </a:r>
            <a:r>
              <a:rPr lang="fr-FR" b="1" dirty="0" smtClean="0">
                <a:solidFill>
                  <a:srgbClr val="FF0000"/>
                </a:solidFill>
              </a:rPr>
              <a:t>5 points </a:t>
            </a:r>
            <a:r>
              <a:rPr lang="fr-FR" dirty="0" smtClean="0"/>
              <a:t>réservés à la présentation de la copie et à l'utilisation de la langue française (précision et richesse du vocabulaire, correction de la syntaxe) pour rendre compte des observations, expériences, hypothèses, conclusions.</a:t>
            </a:r>
          </a:p>
          <a:p>
            <a:pPr algn="just">
              <a:buNone/>
            </a:pPr>
            <a:r>
              <a:rPr lang="fr-FR" dirty="0" smtClean="0"/>
              <a:t>	Les points attribués à chaque exercice sont indiqués dans le sujet.</a:t>
            </a: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52736"/>
            <a:ext cx="8229600" cy="5271864"/>
          </a:xfrm>
        </p:spPr>
        <p:txBody>
          <a:bodyPr>
            <a:normAutofit fontScale="70000" lnSpcReduction="20000"/>
          </a:bodyPr>
          <a:lstStyle/>
          <a:p>
            <a:pPr algn="just">
              <a:buNone/>
            </a:pPr>
            <a:r>
              <a:rPr lang="fr-FR" sz="3400" b="1" dirty="0" smtClean="0">
                <a:solidFill>
                  <a:srgbClr val="FF0000"/>
                </a:solidFill>
              </a:rPr>
              <a:t>2 - Seconde épreuve écrite : français, histoire et géographie, enseignement moral et civique</a:t>
            </a:r>
          </a:p>
          <a:p>
            <a:pPr algn="just">
              <a:buNone/>
            </a:pPr>
            <a:endParaRPr lang="fr-FR" dirty="0" smtClean="0">
              <a:solidFill>
                <a:srgbClr val="FF0000"/>
              </a:solidFill>
            </a:endParaRPr>
          </a:p>
          <a:p>
            <a:r>
              <a:rPr lang="fr-FR" b="1" dirty="0" smtClean="0"/>
              <a:t>Durée de l'épreuve : </a:t>
            </a:r>
            <a:r>
              <a:rPr lang="fr-FR" b="1" dirty="0" smtClean="0">
                <a:solidFill>
                  <a:srgbClr val="FF0000"/>
                </a:solidFill>
              </a:rPr>
              <a:t>5 heures</a:t>
            </a:r>
          </a:p>
          <a:p>
            <a:endParaRPr lang="fr-FR" sz="1300" b="1" dirty="0" smtClean="0">
              <a:solidFill>
                <a:srgbClr val="FF0000"/>
              </a:solidFill>
            </a:endParaRPr>
          </a:p>
          <a:p>
            <a:r>
              <a:rPr lang="fr-FR" b="1" dirty="0" smtClean="0"/>
              <a:t>Nature de l'épreuve : </a:t>
            </a:r>
            <a:r>
              <a:rPr lang="fr-FR" b="1" dirty="0" smtClean="0">
                <a:solidFill>
                  <a:srgbClr val="FF0000"/>
                </a:solidFill>
              </a:rPr>
              <a:t>écrite</a:t>
            </a:r>
          </a:p>
          <a:p>
            <a:endParaRPr lang="fr-FR" sz="1700" b="1" dirty="0" smtClean="0">
              <a:solidFill>
                <a:srgbClr val="FF0000"/>
              </a:solidFill>
            </a:endParaRPr>
          </a:p>
          <a:p>
            <a:r>
              <a:rPr lang="fr-FR" b="1" dirty="0" smtClean="0"/>
              <a:t>Structure de l’épreuve : </a:t>
            </a:r>
          </a:p>
          <a:p>
            <a:pPr>
              <a:buNone/>
            </a:pPr>
            <a:r>
              <a:rPr lang="fr-FR" dirty="0" smtClean="0"/>
              <a:t>	L'épreuve se compose de </a:t>
            </a:r>
            <a:r>
              <a:rPr lang="fr-FR" b="1" dirty="0" smtClean="0"/>
              <a:t>deux parties </a:t>
            </a:r>
            <a:r>
              <a:rPr lang="fr-FR" dirty="0" smtClean="0"/>
              <a:t>:</a:t>
            </a:r>
          </a:p>
          <a:p>
            <a:pPr algn="just">
              <a:buNone/>
            </a:pPr>
            <a:r>
              <a:rPr lang="fr-FR" dirty="0" smtClean="0"/>
              <a:t>	- une première partie, d'une durée de </a:t>
            </a:r>
            <a:r>
              <a:rPr lang="fr-FR" b="1" dirty="0" smtClean="0"/>
              <a:t>trois heures</a:t>
            </a:r>
            <a:r>
              <a:rPr lang="fr-FR" dirty="0" smtClean="0"/>
              <a:t>, évalue principalement la capacité des candidats à comprendre, analyser et interpréter des documents et des œuvres, qu'ils soient littéraires, historiques, géographiques, artistiques ou qu'ils relèvent du champ de l'enseignement moral et civique ; cette première partie se </a:t>
            </a:r>
            <a:r>
              <a:rPr lang="fr-FR" b="1" dirty="0" smtClean="0"/>
              <a:t>divise en deux périodes</a:t>
            </a:r>
            <a:r>
              <a:rPr lang="fr-FR" dirty="0" smtClean="0"/>
              <a:t>, séparées par une </a:t>
            </a:r>
            <a:r>
              <a:rPr lang="fr-FR" b="1" dirty="0" smtClean="0"/>
              <a:t>pause de quinze minutes </a:t>
            </a:r>
            <a:r>
              <a:rPr lang="fr-FR" dirty="0" smtClean="0"/>
              <a:t>;</a:t>
            </a:r>
          </a:p>
          <a:p>
            <a:pPr algn="just">
              <a:buNone/>
            </a:pPr>
            <a:r>
              <a:rPr lang="fr-FR" dirty="0" smtClean="0"/>
              <a:t>	- une deuxième partie, d'une durée de </a:t>
            </a:r>
            <a:r>
              <a:rPr lang="fr-FR" b="1" dirty="0" smtClean="0"/>
              <a:t>deux heures</a:t>
            </a:r>
            <a:r>
              <a:rPr lang="fr-FR" dirty="0" smtClean="0"/>
              <a:t>, évalue principalement la capacité des candidats à rédiger un texte long.</a:t>
            </a:r>
          </a:p>
          <a:p>
            <a:pPr algn="just">
              <a:buNone/>
            </a:pPr>
            <a:r>
              <a:rPr lang="fr-FR" dirty="0" smtClean="0"/>
              <a:t>	La maîtrise de la langue française à l'écrit est évaluée par des exercices différents dans chacune des deux parties, mais principalement dans la deuxième consacrée à l'écrit sous différentes formes.</a:t>
            </a:r>
          </a:p>
          <a:p>
            <a:endParaRPr lang="fr-FR"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052736"/>
            <a:ext cx="8229600" cy="5271864"/>
          </a:xfrm>
        </p:spPr>
        <p:txBody>
          <a:bodyPr>
            <a:normAutofit fontScale="77500" lnSpcReduction="20000"/>
          </a:bodyPr>
          <a:lstStyle/>
          <a:p>
            <a:r>
              <a:rPr lang="fr-FR" b="1" dirty="0" smtClean="0"/>
              <a:t>Modalités de l’épreuve :</a:t>
            </a:r>
          </a:p>
          <a:p>
            <a:endParaRPr lang="fr-FR" sz="1500" b="1" dirty="0" smtClean="0"/>
          </a:p>
          <a:p>
            <a:pPr algn="just">
              <a:buNone/>
            </a:pPr>
            <a:r>
              <a:rPr lang="fr-FR" b="1" dirty="0" smtClean="0"/>
              <a:t>Première partie : </a:t>
            </a:r>
            <a:r>
              <a:rPr lang="fr-FR" dirty="0" smtClean="0"/>
              <a:t>analyse et compréhension de textes et de documents, maîtrise de différents langages </a:t>
            </a:r>
            <a:r>
              <a:rPr lang="fr-FR" b="1" dirty="0" smtClean="0"/>
              <a:t>(3 heures)</a:t>
            </a:r>
          </a:p>
          <a:p>
            <a:pPr algn="just">
              <a:buNone/>
            </a:pPr>
            <a:r>
              <a:rPr lang="fr-FR" dirty="0" smtClean="0"/>
              <a:t>	- Première partie, première période : histoire et géographie, enseignement moral et civique </a:t>
            </a:r>
            <a:r>
              <a:rPr lang="fr-FR" b="1" dirty="0" smtClean="0"/>
              <a:t>(2 heures)</a:t>
            </a:r>
          </a:p>
          <a:p>
            <a:pPr algn="just">
              <a:buNone/>
            </a:pPr>
            <a:r>
              <a:rPr lang="fr-FR" dirty="0" smtClean="0"/>
              <a:t>		Exercice 1. Analyser et comprendre des documents </a:t>
            </a:r>
            <a:r>
              <a:rPr lang="fr-FR" b="1" dirty="0" smtClean="0">
                <a:solidFill>
                  <a:srgbClr val="FF0000"/>
                </a:solidFill>
              </a:rPr>
              <a:t>(20 points)</a:t>
            </a:r>
          </a:p>
          <a:p>
            <a:pPr algn="just">
              <a:buNone/>
            </a:pPr>
            <a:r>
              <a:rPr lang="fr-FR" dirty="0" smtClean="0"/>
              <a:t>		Exercice 2. Maîtriser différents langages pour raisonner et utiliser des repères historiques ou géographiques </a:t>
            </a:r>
            <a:r>
              <a:rPr lang="fr-FR" b="1" dirty="0" smtClean="0">
                <a:solidFill>
                  <a:srgbClr val="FF0000"/>
                </a:solidFill>
              </a:rPr>
              <a:t>(20 points)</a:t>
            </a:r>
          </a:p>
          <a:p>
            <a:pPr algn="just">
              <a:buNone/>
            </a:pPr>
            <a:r>
              <a:rPr lang="fr-FR" dirty="0" smtClean="0"/>
              <a:t>		Exercice 3. Mobiliser des compétences relevant de l'enseignement moral et civique </a:t>
            </a:r>
            <a:r>
              <a:rPr lang="fr-FR" b="1" dirty="0" smtClean="0">
                <a:solidFill>
                  <a:srgbClr val="FF0000"/>
                </a:solidFill>
              </a:rPr>
              <a:t>(10 points)</a:t>
            </a:r>
          </a:p>
          <a:p>
            <a:pPr algn="just">
              <a:buNone/>
            </a:pPr>
            <a:r>
              <a:rPr lang="fr-FR" dirty="0" smtClean="0"/>
              <a:t>	- Première partie, deuxième période : français </a:t>
            </a:r>
            <a:r>
              <a:rPr lang="fr-FR" b="1" dirty="0" smtClean="0"/>
              <a:t>(1 heure)</a:t>
            </a:r>
            <a:endParaRPr lang="fr-FR" dirty="0" smtClean="0"/>
          </a:p>
          <a:p>
            <a:pPr algn="just">
              <a:buNone/>
            </a:pPr>
            <a:r>
              <a:rPr lang="fr-FR" dirty="0" smtClean="0"/>
              <a:t>		Comprendre, analyser et interpréter </a:t>
            </a:r>
            <a:r>
              <a:rPr lang="fr-FR" b="1" dirty="0" smtClean="0">
                <a:solidFill>
                  <a:srgbClr val="FF0000"/>
                </a:solidFill>
              </a:rPr>
              <a:t>(20 points)</a:t>
            </a:r>
            <a:r>
              <a:rPr lang="fr-FR" dirty="0" smtClean="0">
                <a:solidFill>
                  <a:srgbClr val="FF0000"/>
                </a:solidFill>
              </a:rPr>
              <a:t> </a:t>
            </a:r>
          </a:p>
          <a:p>
            <a:pPr algn="just">
              <a:buNone/>
            </a:pPr>
            <a:r>
              <a:rPr lang="fr-FR" dirty="0" smtClean="0"/>
              <a:t> </a:t>
            </a:r>
            <a:r>
              <a:rPr lang="fr-FR" b="1" dirty="0" smtClean="0"/>
              <a:t>Deuxième partie : </a:t>
            </a:r>
            <a:r>
              <a:rPr lang="fr-FR" dirty="0" smtClean="0"/>
              <a:t>français - rédaction et maîtrise de la langue </a:t>
            </a:r>
            <a:r>
              <a:rPr lang="fr-FR" b="1" dirty="0" smtClean="0"/>
              <a:t>(2 heures)</a:t>
            </a:r>
          </a:p>
          <a:p>
            <a:pPr algn="just">
              <a:buNone/>
            </a:pPr>
            <a:r>
              <a:rPr lang="fr-FR" dirty="0" smtClean="0"/>
              <a:t>		- Dictée et réécriture </a:t>
            </a:r>
            <a:r>
              <a:rPr lang="fr-FR" b="1" dirty="0" smtClean="0"/>
              <a:t>(30 minutes) </a:t>
            </a:r>
            <a:r>
              <a:rPr lang="fr-FR" b="1" dirty="0" smtClean="0">
                <a:solidFill>
                  <a:srgbClr val="FF0000"/>
                </a:solidFill>
              </a:rPr>
              <a:t>(5 points + 5 points)</a:t>
            </a:r>
          </a:p>
          <a:p>
            <a:pPr algn="just">
              <a:buNone/>
            </a:pPr>
            <a:r>
              <a:rPr lang="fr-FR" dirty="0" smtClean="0"/>
              <a:t>		- Travail d'écriture </a:t>
            </a:r>
            <a:r>
              <a:rPr lang="fr-FR" b="1" dirty="0" smtClean="0"/>
              <a:t>(1 h 30)</a:t>
            </a:r>
            <a:r>
              <a:rPr lang="fr-FR" b="1" dirty="0" smtClean="0">
                <a:solidFill>
                  <a:srgbClr val="FF0000"/>
                </a:solidFill>
              </a:rPr>
              <a:t> </a:t>
            </a:r>
            <a:r>
              <a:rPr lang="fr-FR" dirty="0" smtClean="0">
                <a:solidFill>
                  <a:srgbClr val="FF0000"/>
                </a:solidFill>
              </a:rPr>
              <a:t>(</a:t>
            </a:r>
            <a:r>
              <a:rPr lang="fr-FR" b="1" dirty="0" smtClean="0">
                <a:solidFill>
                  <a:srgbClr val="FF0000"/>
                </a:solidFill>
              </a:rPr>
              <a:t>20 points)</a:t>
            </a:r>
          </a:p>
          <a:p>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08720"/>
            <a:ext cx="8229600" cy="5415880"/>
          </a:xfrm>
        </p:spPr>
        <p:txBody>
          <a:bodyPr>
            <a:normAutofit fontScale="70000" lnSpcReduction="20000"/>
          </a:bodyPr>
          <a:lstStyle/>
          <a:p>
            <a:pPr>
              <a:buNone/>
            </a:pPr>
            <a:r>
              <a:rPr lang="fr-FR" sz="3400" b="1" dirty="0" smtClean="0">
                <a:solidFill>
                  <a:srgbClr val="FF0000"/>
                </a:solidFill>
              </a:rPr>
              <a:t>3. Épreuve orale : soutenance d'un projet</a:t>
            </a:r>
          </a:p>
          <a:p>
            <a:pPr>
              <a:buNone/>
            </a:pPr>
            <a:endParaRPr lang="fr-FR" b="1" dirty="0" smtClean="0">
              <a:solidFill>
                <a:srgbClr val="FF0000"/>
              </a:solidFill>
            </a:endParaRPr>
          </a:p>
          <a:p>
            <a:r>
              <a:rPr lang="fr-FR" b="1" dirty="0" smtClean="0"/>
              <a:t>Durée de l'épreuve : </a:t>
            </a:r>
            <a:r>
              <a:rPr lang="fr-FR" b="1" dirty="0" smtClean="0">
                <a:solidFill>
                  <a:srgbClr val="FF0000"/>
                </a:solidFill>
              </a:rPr>
              <a:t>15 minutes</a:t>
            </a:r>
          </a:p>
          <a:p>
            <a:endParaRPr lang="fr-FR" sz="1700" b="1" dirty="0" smtClean="0">
              <a:solidFill>
                <a:srgbClr val="FF0000"/>
              </a:solidFill>
            </a:endParaRPr>
          </a:p>
          <a:p>
            <a:r>
              <a:rPr lang="fr-FR" b="1" dirty="0" smtClean="0"/>
              <a:t>Nature de l'épreuve : </a:t>
            </a:r>
            <a:r>
              <a:rPr lang="fr-FR" b="1" dirty="0" smtClean="0">
                <a:solidFill>
                  <a:srgbClr val="FF0000"/>
                </a:solidFill>
              </a:rPr>
              <a:t>orale</a:t>
            </a:r>
          </a:p>
          <a:p>
            <a:endParaRPr lang="fr-FR" sz="1700" b="1" dirty="0" smtClean="0">
              <a:solidFill>
                <a:srgbClr val="FF0000"/>
              </a:solidFill>
            </a:endParaRPr>
          </a:p>
          <a:p>
            <a:r>
              <a:rPr lang="fr-FR" b="1" dirty="0" smtClean="0"/>
              <a:t>Objectifs de l'épreuve :</a:t>
            </a:r>
          </a:p>
          <a:p>
            <a:pPr>
              <a:buNone/>
            </a:pPr>
            <a:endParaRPr lang="fr-FR" sz="1700" b="1" dirty="0" smtClean="0"/>
          </a:p>
          <a:p>
            <a:pPr algn="just">
              <a:buNone/>
            </a:pPr>
            <a:r>
              <a:rPr lang="fr-FR" dirty="0" smtClean="0"/>
              <a:t>	L'épreuve orale de soutenance d'un projet permet au candidat de présenter l'un des </a:t>
            </a:r>
            <a:r>
              <a:rPr lang="fr-FR" b="1" dirty="0" smtClean="0"/>
              <a:t>projets</a:t>
            </a:r>
            <a:r>
              <a:rPr lang="fr-FR" dirty="0" smtClean="0"/>
              <a:t> qu'il a menés au cours des </a:t>
            </a:r>
            <a:r>
              <a:rPr lang="fr-FR" b="1" dirty="0" smtClean="0"/>
              <a:t>enseignements pratiques interdisciplinaires </a:t>
            </a:r>
            <a:r>
              <a:rPr lang="fr-FR" dirty="0" smtClean="0"/>
              <a:t>du cycle 4 ou dans le cadre de </a:t>
            </a:r>
            <a:r>
              <a:rPr lang="fr-FR" b="1" dirty="0" smtClean="0"/>
              <a:t>l'un des parcours éducatifs (parcours Avenir, parcours citoyen, parcours d'éducation artistique et culturelle)</a:t>
            </a:r>
            <a:r>
              <a:rPr lang="fr-FR" dirty="0" smtClean="0"/>
              <a:t> qu'il a suivis. </a:t>
            </a:r>
          </a:p>
          <a:p>
            <a:pPr algn="just">
              <a:buNone/>
            </a:pPr>
            <a:r>
              <a:rPr lang="fr-FR" dirty="0" smtClean="0"/>
              <a:t>	Cette épreuve orale est une </a:t>
            </a:r>
            <a:r>
              <a:rPr lang="fr-FR" b="1" dirty="0" smtClean="0"/>
              <a:t>soutenance</a:t>
            </a:r>
            <a:r>
              <a:rPr lang="fr-FR" dirty="0" smtClean="0"/>
              <a:t> : elle n'a pas pour objet d'évaluer le projet, individuel ou collectif, réalisé par l'élève, mais </a:t>
            </a:r>
            <a:r>
              <a:rPr lang="fr-FR" b="1" dirty="0" smtClean="0"/>
              <a:t>sa capacité à exposer </a:t>
            </a:r>
            <a:r>
              <a:rPr lang="fr-FR" dirty="0" smtClean="0"/>
              <a:t>la démarche qui a été la sienne, les compétences et connaissances qu'il a acquises grâce à ce projet, notamment dans les domaines 1, 2, 3 du socle commun et, selon la nature du projet, les contenus plus spécifiques des domaines 4 et 5.</a:t>
            </a:r>
          </a:p>
          <a:p>
            <a:pPr algn="just">
              <a:buNone/>
            </a:pPr>
            <a:r>
              <a:rPr lang="fr-FR" dirty="0" smtClean="0"/>
              <a:t>	Les candidats peuvent choisir de présenter l'épreuve </a:t>
            </a:r>
            <a:r>
              <a:rPr lang="fr-FR" b="1" dirty="0" smtClean="0"/>
              <a:t>individuellement</a:t>
            </a:r>
            <a:r>
              <a:rPr lang="fr-FR" dirty="0" smtClean="0"/>
              <a:t> ou en </a:t>
            </a:r>
            <a:r>
              <a:rPr lang="fr-FR" b="1" dirty="0" smtClean="0"/>
              <a:t>groupe</a:t>
            </a:r>
            <a:r>
              <a:rPr lang="fr-FR" dirty="0" smtClean="0"/>
              <a:t>, sans qu'un groupe puisse excéder </a:t>
            </a:r>
            <a:r>
              <a:rPr lang="fr-FR" b="1" dirty="0" smtClean="0"/>
              <a:t>trois candidats</a:t>
            </a:r>
            <a:r>
              <a:rPr lang="fr-FR" dirty="0" smtClean="0"/>
              <a:t>. Dans tous les cas, chaque candidat fait l'objet d'une évaluation et d'une notation individuelles.</a:t>
            </a:r>
          </a:p>
          <a:p>
            <a:pPr>
              <a:buNone/>
            </a:pPr>
            <a:endParaRPr lang="fr-FR" b="1"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548680"/>
            <a:ext cx="8229600" cy="794352"/>
          </a:xfrm>
        </p:spPr>
        <p:txBody>
          <a:bodyPr>
            <a:normAutofit fontScale="90000"/>
          </a:bodyPr>
          <a:lstStyle/>
          <a:p>
            <a:pPr algn="ctr"/>
            <a:r>
              <a:rPr lang="fr-FR" dirty="0" smtClean="0"/>
              <a:t>Le livret scolaire :</a:t>
            </a:r>
            <a:endParaRPr lang="fr-FR" dirty="0"/>
          </a:p>
        </p:txBody>
      </p:sp>
      <p:sp>
        <p:nvSpPr>
          <p:cNvPr id="5" name="Espace réservé du contenu 4"/>
          <p:cNvSpPr>
            <a:spLocks noGrp="1"/>
          </p:cNvSpPr>
          <p:nvPr>
            <p:ph idx="1"/>
          </p:nvPr>
        </p:nvSpPr>
        <p:spPr>
          <a:xfrm>
            <a:off x="457200" y="1340768"/>
            <a:ext cx="8229600" cy="5184576"/>
          </a:xfrm>
        </p:spPr>
        <p:txBody>
          <a:bodyPr>
            <a:normAutofit/>
          </a:bodyPr>
          <a:lstStyle/>
          <a:p>
            <a:pPr algn="just">
              <a:buNone/>
            </a:pPr>
            <a:endParaRPr lang="fr-FR" sz="2000" dirty="0" smtClean="0">
              <a:latin typeface="Times New Roman" pitchFamily="18" charset="0"/>
              <a:cs typeface="Times New Roman" pitchFamily="18" charset="0"/>
            </a:endParaRPr>
          </a:p>
          <a:p>
            <a:pPr algn="just">
              <a:buNone/>
            </a:pPr>
            <a:r>
              <a:rPr lang="fr-FR" sz="2400" dirty="0" smtClean="0">
                <a:latin typeface="Times New Roman" pitchFamily="18" charset="0"/>
                <a:cs typeface="Times New Roman" pitchFamily="18" charset="0"/>
              </a:rPr>
              <a:t>Désormais, les élèves n’auront qu’un seul document.</a:t>
            </a:r>
          </a:p>
          <a:p>
            <a:pPr algn="just">
              <a:buNone/>
            </a:pPr>
            <a:endParaRPr lang="fr-FR" sz="900" dirty="0" smtClean="0">
              <a:latin typeface="Times New Roman" pitchFamily="18" charset="0"/>
              <a:cs typeface="Times New Roman" pitchFamily="18" charset="0"/>
            </a:endParaRPr>
          </a:p>
          <a:p>
            <a:pPr>
              <a:buNone/>
            </a:pPr>
            <a:r>
              <a:rPr lang="fr-FR" sz="2400" b="1" dirty="0" smtClean="0">
                <a:latin typeface="Times New Roman" pitchFamily="18" charset="0"/>
                <a:cs typeface="Times New Roman" pitchFamily="18" charset="0"/>
              </a:rPr>
              <a:t>À la fin de chaque trimestre, un bulletin</a:t>
            </a:r>
            <a:r>
              <a:rPr lang="fr-FR" sz="2400" dirty="0" smtClean="0">
                <a:latin typeface="Times New Roman" pitchFamily="18" charset="0"/>
                <a:cs typeface="Times New Roman" pitchFamily="18" charset="0"/>
              </a:rPr>
              <a:t> détaillant :</a:t>
            </a:r>
          </a:p>
          <a:p>
            <a:pPr>
              <a:buNone/>
            </a:pPr>
            <a:endParaRPr lang="fr-FR" sz="2400" dirty="0" smtClean="0">
              <a:latin typeface="Times New Roman" pitchFamily="18" charset="0"/>
              <a:cs typeface="Times New Roman" pitchFamily="18" charset="0"/>
            </a:endParaRPr>
          </a:p>
          <a:p>
            <a:pPr marL="540000"/>
            <a:r>
              <a:rPr lang="fr-FR" sz="2400" dirty="0" smtClean="0">
                <a:latin typeface="Times New Roman" pitchFamily="18" charset="0"/>
                <a:cs typeface="Times New Roman" pitchFamily="18" charset="0"/>
              </a:rPr>
              <a:t>au recto, le niveau des élèves par matière</a:t>
            </a:r>
          </a:p>
          <a:p>
            <a:pPr marL="540000">
              <a:buNone/>
            </a:pPr>
            <a:endParaRPr lang="fr-FR" sz="2400" dirty="0" smtClean="0">
              <a:latin typeface="Times New Roman" pitchFamily="18" charset="0"/>
              <a:cs typeface="Times New Roman" pitchFamily="18" charset="0"/>
            </a:endParaRPr>
          </a:p>
          <a:p>
            <a:pPr marL="540000"/>
            <a:r>
              <a:rPr lang="fr-FR" sz="2400" dirty="0" smtClean="0">
                <a:latin typeface="Times New Roman" pitchFamily="18" charset="0"/>
                <a:cs typeface="Times New Roman" pitchFamily="18" charset="0"/>
              </a:rPr>
              <a:t>au verso, les appréciations générales et les projets menés</a:t>
            </a:r>
          </a:p>
          <a:p>
            <a:pPr>
              <a:buNone/>
            </a:pPr>
            <a:endParaRPr lang="fr-FR" sz="2400" dirty="0" smtClean="0">
              <a:latin typeface="Times New Roman" pitchFamily="18" charset="0"/>
              <a:cs typeface="Times New Roman" pitchFamily="18" charset="0"/>
            </a:endParaRPr>
          </a:p>
          <a:p>
            <a:pPr marL="0" algn="just">
              <a:buNone/>
            </a:pPr>
            <a:r>
              <a:rPr lang="fr-FR" sz="2400" dirty="0" smtClean="0">
                <a:latin typeface="Times New Roman" pitchFamily="18" charset="0"/>
                <a:cs typeface="Times New Roman" pitchFamily="18" charset="0"/>
              </a:rPr>
              <a:t>Ce modèle national est construit sur un format identique du CP à la 3</a:t>
            </a:r>
            <a:r>
              <a:rPr lang="fr-FR" sz="2400" baseline="30000" dirty="0" smtClean="0">
                <a:latin typeface="Times New Roman" pitchFamily="18" charset="0"/>
                <a:cs typeface="Times New Roman" pitchFamily="18" charset="0"/>
              </a:rPr>
              <a:t>ème</a:t>
            </a:r>
            <a:r>
              <a:rPr lang="fr-FR" sz="2400" dirty="0" smtClean="0">
                <a:latin typeface="Times New Roman" pitchFamily="18" charset="0"/>
                <a:cs typeface="Times New Roman" pitchFamily="18" charset="0"/>
              </a:rPr>
              <a:t>.</a:t>
            </a:r>
          </a:p>
          <a:p>
            <a:pPr>
              <a:buNone/>
            </a:pPr>
            <a:endParaRPr lang="fr-FR" sz="2000" dirty="0" smtClean="0"/>
          </a:p>
          <a:p>
            <a:pPr>
              <a:buNone/>
            </a:pPr>
            <a:endParaRPr lang="fr-FR" dirty="0" smtClean="0"/>
          </a:p>
          <a:p>
            <a:endParaRPr lang="fr-FR" dirty="0" smtClean="0"/>
          </a:p>
          <a:p>
            <a:endParaRPr lang="fr-FR" dirty="0" smtClean="0"/>
          </a:p>
          <a:p>
            <a:endParaRPr lang="fr-FR"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1124744"/>
            <a:ext cx="8229600" cy="5199856"/>
          </a:xfrm>
        </p:spPr>
        <p:txBody>
          <a:bodyPr>
            <a:normAutofit fontScale="92500" lnSpcReduction="20000"/>
          </a:bodyPr>
          <a:lstStyle/>
          <a:p>
            <a:r>
              <a:rPr lang="fr-FR" b="1" dirty="0" smtClean="0"/>
              <a:t>Structure de l'épreuve :</a:t>
            </a:r>
          </a:p>
          <a:p>
            <a:pPr algn="just">
              <a:buNone/>
            </a:pPr>
            <a:r>
              <a:rPr lang="fr-FR" dirty="0" smtClean="0"/>
              <a:t>	L'oral se déroule en deux temps : un </a:t>
            </a:r>
            <a:r>
              <a:rPr lang="fr-FR" b="1" dirty="0" smtClean="0"/>
              <a:t>exposé</a:t>
            </a:r>
            <a:r>
              <a:rPr lang="fr-FR" dirty="0" smtClean="0"/>
              <a:t> suivi d'un </a:t>
            </a:r>
            <a:r>
              <a:rPr lang="fr-FR" b="1" dirty="0" smtClean="0"/>
              <a:t>entretien</a:t>
            </a:r>
            <a:r>
              <a:rPr lang="fr-FR" dirty="0" smtClean="0"/>
              <a:t> avec le jury.</a:t>
            </a:r>
          </a:p>
          <a:p>
            <a:pPr algn="just">
              <a:buNone/>
            </a:pPr>
            <a:r>
              <a:rPr lang="fr-FR" dirty="0" smtClean="0"/>
              <a:t>	Dans le cas d'une épreuve </a:t>
            </a:r>
            <a:r>
              <a:rPr lang="fr-FR" b="1" dirty="0" smtClean="0"/>
              <a:t>individuelle</a:t>
            </a:r>
            <a:r>
              <a:rPr lang="fr-FR" dirty="0" smtClean="0"/>
              <a:t>, l'oral prend la forme d'un </a:t>
            </a:r>
            <a:r>
              <a:rPr lang="fr-FR" b="1" dirty="0" smtClean="0">
                <a:solidFill>
                  <a:srgbClr val="FF0000"/>
                </a:solidFill>
              </a:rPr>
              <a:t>exposé</a:t>
            </a:r>
            <a:r>
              <a:rPr lang="fr-FR" dirty="0" smtClean="0"/>
              <a:t> par le candidat d'environ </a:t>
            </a:r>
            <a:r>
              <a:rPr lang="fr-FR" b="1" dirty="0" smtClean="0">
                <a:solidFill>
                  <a:srgbClr val="FF0000"/>
                </a:solidFill>
              </a:rPr>
              <a:t>cinq minutes </a:t>
            </a:r>
            <a:r>
              <a:rPr lang="fr-FR" dirty="0" smtClean="0"/>
              <a:t>suivi d'un </a:t>
            </a:r>
            <a:r>
              <a:rPr lang="fr-FR" b="1" dirty="0" smtClean="0">
                <a:solidFill>
                  <a:srgbClr val="FF0000"/>
                </a:solidFill>
              </a:rPr>
              <a:t>entretien</a:t>
            </a:r>
            <a:r>
              <a:rPr lang="fr-FR" dirty="0" smtClean="0"/>
              <a:t> d'une </a:t>
            </a:r>
            <a:r>
              <a:rPr lang="fr-FR" b="1" dirty="0" smtClean="0">
                <a:solidFill>
                  <a:srgbClr val="FF0000"/>
                </a:solidFill>
              </a:rPr>
              <a:t>dizaine de minutes </a:t>
            </a:r>
            <a:r>
              <a:rPr lang="fr-FR" dirty="0" smtClean="0"/>
              <a:t>avec le jury. Le cas échéant, le candidat peut être guidé par le jury pour mener à bien son exposé personnel. La durée totale de l'épreuve ne peut dépasser quinze minutes.</a:t>
            </a:r>
          </a:p>
          <a:p>
            <a:pPr algn="just">
              <a:buNone/>
            </a:pPr>
            <a:r>
              <a:rPr lang="fr-FR" dirty="0" smtClean="0"/>
              <a:t>	Si l'épreuve est </a:t>
            </a:r>
            <a:r>
              <a:rPr lang="fr-FR" b="1" dirty="0" smtClean="0"/>
              <a:t>collective</a:t>
            </a:r>
            <a:r>
              <a:rPr lang="fr-FR" dirty="0" smtClean="0"/>
              <a:t>, </a:t>
            </a:r>
            <a:r>
              <a:rPr lang="fr-FR" b="1" dirty="0" smtClean="0">
                <a:solidFill>
                  <a:srgbClr val="FF0000"/>
                </a:solidFill>
              </a:rPr>
              <a:t>dix minutes d'exposé</a:t>
            </a:r>
            <a:r>
              <a:rPr lang="fr-FR" dirty="0" smtClean="0"/>
              <a:t>, pendant lesquelles chacun des candidats intervient, précèdent </a:t>
            </a:r>
            <a:r>
              <a:rPr lang="fr-FR" b="1" dirty="0" smtClean="0">
                <a:solidFill>
                  <a:srgbClr val="FF0000"/>
                </a:solidFill>
              </a:rPr>
              <a:t>quinze minutes de reprise </a:t>
            </a:r>
            <a:r>
              <a:rPr lang="fr-FR" dirty="0" smtClean="0"/>
              <a:t>avec l'ensemble du groupe. Le jury veille à ce que chaque candidat dispose d'un temps de parole suffisant pour exposer son implication personnelle dans le projet.</a:t>
            </a:r>
          </a:p>
          <a:p>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908720"/>
            <a:ext cx="8229600" cy="5415880"/>
          </a:xfrm>
        </p:spPr>
        <p:txBody>
          <a:bodyPr>
            <a:normAutofit fontScale="77500" lnSpcReduction="20000"/>
          </a:bodyPr>
          <a:lstStyle/>
          <a:p>
            <a:r>
              <a:rPr lang="fr-FR" b="1" dirty="0" smtClean="0"/>
              <a:t>Modalités de l’épreuve :</a:t>
            </a:r>
          </a:p>
          <a:p>
            <a:pPr>
              <a:buNone/>
            </a:pPr>
            <a:endParaRPr lang="fr-FR" sz="1600" b="1" dirty="0" smtClean="0"/>
          </a:p>
          <a:p>
            <a:pPr algn="just">
              <a:buNone/>
            </a:pPr>
            <a:r>
              <a:rPr lang="fr-FR" sz="1800" dirty="0" smtClean="0"/>
              <a:t>	</a:t>
            </a:r>
            <a:r>
              <a:rPr lang="fr-FR" sz="2300" dirty="0" smtClean="0"/>
              <a:t>L'évaluation de cette épreuve orale prend appui sur </a:t>
            </a:r>
            <a:r>
              <a:rPr lang="fr-FR" sz="2300" b="1" dirty="0" smtClean="0"/>
              <a:t>un travail engagé </a:t>
            </a:r>
            <a:r>
              <a:rPr lang="fr-FR" sz="2300" dirty="0" smtClean="0"/>
              <a:t>dans le cadre d'un </a:t>
            </a:r>
            <a:r>
              <a:rPr lang="fr-FR" sz="2300" b="1" dirty="0" smtClean="0"/>
              <a:t>enseignement pratique interdisciplinaire </a:t>
            </a:r>
            <a:r>
              <a:rPr lang="fr-FR" sz="2300" dirty="0" smtClean="0"/>
              <a:t>défini et organisé par l'équipe enseignante ou de tout autre projet qui s'intègre dans l'un </a:t>
            </a:r>
            <a:r>
              <a:rPr lang="fr-FR" sz="2300" b="1" dirty="0" smtClean="0"/>
              <a:t>des parcours éducatifs</a:t>
            </a:r>
            <a:r>
              <a:rPr lang="fr-FR" sz="2300" dirty="0" smtClean="0"/>
              <a:t> construits par l'élève.</a:t>
            </a:r>
          </a:p>
          <a:p>
            <a:pPr algn="just">
              <a:buNone/>
            </a:pPr>
            <a:r>
              <a:rPr lang="fr-FR" sz="2300" dirty="0" smtClean="0"/>
              <a:t>	L'évaluation prend en compte la </a:t>
            </a:r>
            <a:r>
              <a:rPr lang="fr-FR" sz="2300" b="1" dirty="0" smtClean="0"/>
              <a:t>qualité de la prestation orale </a:t>
            </a:r>
            <a:r>
              <a:rPr lang="fr-FR" sz="2300" dirty="0" smtClean="0"/>
              <a:t>du candidat, tant du point de vue des contenus que de son expression</a:t>
            </a:r>
          </a:p>
          <a:p>
            <a:pPr algn="just">
              <a:buNone/>
            </a:pPr>
            <a:r>
              <a:rPr lang="fr-FR" sz="2300" dirty="0" smtClean="0"/>
              <a:t>	Le candidat peut, le cas échéant, présenter ce qu'il a réalisé (production sous forme de projection, enregistrement, réalisation numérique, etc.), mais cette réalisation concrète ne peut intervenir qu'en appui d'un exposé qui permet d'évaluer essentiellement les compétences orales et la capacité de synthèse</a:t>
            </a:r>
          </a:p>
          <a:p>
            <a:pPr algn="just">
              <a:buNone/>
            </a:pPr>
            <a:endParaRPr lang="fr-FR" sz="1900" dirty="0" smtClean="0"/>
          </a:p>
          <a:p>
            <a:pPr algn="just">
              <a:buNone/>
            </a:pPr>
            <a:r>
              <a:rPr lang="fr-FR" dirty="0" smtClean="0"/>
              <a:t>	</a:t>
            </a:r>
            <a:r>
              <a:rPr lang="fr-FR" sz="2300" dirty="0" smtClean="0"/>
              <a:t>Le </a:t>
            </a:r>
            <a:r>
              <a:rPr lang="fr-FR" sz="2300" b="1" dirty="0" smtClean="0"/>
              <a:t>choix du projet</a:t>
            </a:r>
            <a:r>
              <a:rPr lang="fr-FR" sz="2300" dirty="0" smtClean="0"/>
              <a:t> que le candidat souhaite présenter durant l'épreuve orale est transmis au chef d'établissement </a:t>
            </a:r>
            <a:r>
              <a:rPr lang="fr-FR" sz="2300" b="1" dirty="0" smtClean="0"/>
              <a:t>par les responsables légaux</a:t>
            </a:r>
            <a:r>
              <a:rPr lang="fr-FR" sz="2300" dirty="0" smtClean="0"/>
              <a:t> de l'élève, selon les modalités fixées par le conseil d'administration. Ce choix précise </a:t>
            </a:r>
            <a:r>
              <a:rPr lang="fr-FR" sz="2300" b="1" dirty="0" smtClean="0"/>
              <a:t>l'intitulé</a:t>
            </a:r>
            <a:r>
              <a:rPr lang="fr-FR" sz="2300" dirty="0" smtClean="0"/>
              <a:t> et le </a:t>
            </a:r>
            <a:r>
              <a:rPr lang="fr-FR" sz="2300" b="1" dirty="0" smtClean="0"/>
              <a:t>contenu</a:t>
            </a:r>
            <a:r>
              <a:rPr lang="fr-FR" sz="2300" dirty="0" smtClean="0"/>
              <a:t> du projet réalisé ainsi que </a:t>
            </a:r>
            <a:r>
              <a:rPr lang="fr-FR" sz="2300" b="1" dirty="0" smtClean="0"/>
              <a:t>l'enseignement pratique interdisciplinaire</a:t>
            </a:r>
            <a:r>
              <a:rPr lang="fr-FR" sz="2300" dirty="0" smtClean="0"/>
              <a:t> et la thématique interdisciplinaire concernés ou, le cas échéant, </a:t>
            </a:r>
            <a:r>
              <a:rPr lang="fr-FR" sz="2300" b="1" dirty="0" smtClean="0"/>
              <a:t>le parcours éducatif retenu</a:t>
            </a:r>
            <a:r>
              <a:rPr lang="fr-FR" sz="2300" dirty="0" smtClean="0"/>
              <a:t>. Il mentionne aussi les disciplines d'enseignement impliquées. Le candidat fait également savoir s'il souhaite présenter son exposé en </a:t>
            </a:r>
            <a:r>
              <a:rPr lang="fr-FR" sz="2300" b="1" dirty="0" smtClean="0"/>
              <a:t>équipe</a:t>
            </a:r>
            <a:r>
              <a:rPr lang="fr-FR" sz="2300" dirty="0" smtClean="0"/>
              <a:t> (auquel cas les noms des coéquipiers sont mentionnés) ou s'il souhaite effectuer une partie de sa présentation dans une langue vivante étrangère ou régionale qui est alors précisée.</a:t>
            </a:r>
            <a:endParaRPr lang="fr-F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r>
              <a:rPr lang="fr-FR" b="1" dirty="0" smtClean="0"/>
              <a:t>Evaluation de l’épreuve :</a:t>
            </a:r>
          </a:p>
          <a:p>
            <a:pPr>
              <a:buNone/>
            </a:pPr>
            <a:r>
              <a:rPr lang="fr-FR" dirty="0" smtClean="0"/>
              <a:t>	L'épreuve  est notée sur </a:t>
            </a:r>
            <a:r>
              <a:rPr lang="fr-FR" b="1" dirty="0" smtClean="0"/>
              <a:t>100 points</a:t>
            </a:r>
            <a:r>
              <a:rPr lang="fr-FR" dirty="0" smtClean="0"/>
              <a:t> :</a:t>
            </a:r>
          </a:p>
          <a:p>
            <a:pPr>
              <a:buNone/>
            </a:pPr>
            <a:r>
              <a:rPr lang="fr-FR" dirty="0" smtClean="0"/>
              <a:t>		- Maîtrise de l'expression orale : </a:t>
            </a:r>
            <a:r>
              <a:rPr lang="fr-FR" b="1" dirty="0" smtClean="0">
                <a:solidFill>
                  <a:srgbClr val="FF0000"/>
                </a:solidFill>
              </a:rPr>
              <a:t>50 points</a:t>
            </a:r>
            <a:r>
              <a:rPr lang="fr-FR" dirty="0" smtClean="0"/>
              <a:t> ;</a:t>
            </a:r>
          </a:p>
          <a:p>
            <a:pPr>
              <a:buNone/>
            </a:pPr>
            <a:r>
              <a:rPr lang="fr-FR" dirty="0" smtClean="0"/>
              <a:t>		- Maîtrise du sujet présenté : </a:t>
            </a:r>
            <a:r>
              <a:rPr lang="fr-FR" b="1" dirty="0" smtClean="0">
                <a:solidFill>
                  <a:srgbClr val="FF0000"/>
                </a:solidFill>
              </a:rPr>
              <a:t>50 points</a:t>
            </a:r>
            <a:r>
              <a:rPr lang="fr-FR" dirty="0" smtClean="0"/>
              <a:t>.</a:t>
            </a:r>
          </a:p>
          <a:p>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692696"/>
            <a:ext cx="8229600" cy="866360"/>
          </a:xfrm>
        </p:spPr>
        <p:txBody>
          <a:bodyPr/>
          <a:lstStyle/>
          <a:p>
            <a:r>
              <a:rPr lang="fr-FR" dirty="0" smtClean="0"/>
              <a:t>Calendrier des épreuves :</a:t>
            </a:r>
            <a:endParaRPr lang="fr-FR" dirty="0"/>
          </a:p>
        </p:txBody>
      </p:sp>
      <p:sp>
        <p:nvSpPr>
          <p:cNvPr id="3" name="Espace réservé du contenu 2"/>
          <p:cNvSpPr>
            <a:spLocks noGrp="1"/>
          </p:cNvSpPr>
          <p:nvPr>
            <p:ph idx="1"/>
          </p:nvPr>
        </p:nvSpPr>
        <p:spPr>
          <a:xfrm>
            <a:off x="457200" y="1628800"/>
            <a:ext cx="8229600" cy="4968552"/>
          </a:xfrm>
        </p:spPr>
        <p:txBody>
          <a:bodyPr>
            <a:normAutofit fontScale="92500"/>
          </a:bodyPr>
          <a:lstStyle/>
          <a:p>
            <a:pPr algn="just"/>
            <a:r>
              <a:rPr lang="fr-FR" b="1" dirty="0" smtClean="0"/>
              <a:t>Première journée des épreuves écrites :</a:t>
            </a:r>
            <a:endParaRPr lang="fr-FR" dirty="0" smtClean="0"/>
          </a:p>
          <a:p>
            <a:pPr marL="360000" algn="just">
              <a:buNone/>
            </a:pPr>
            <a:r>
              <a:rPr lang="fr-FR" dirty="0" smtClean="0"/>
              <a:t>	- Après-midi : </a:t>
            </a:r>
            <a:r>
              <a:rPr lang="fr-FR" b="1" dirty="0" smtClean="0"/>
              <a:t>Épreuve 1 écrite commune à tous les candidats (« Mathématiques, Physique-Chimie, Sciences de la vie et de la Terre, Technologie »)</a:t>
            </a:r>
            <a:r>
              <a:rPr lang="fr-FR" dirty="0" smtClean="0"/>
              <a:t> </a:t>
            </a:r>
            <a:r>
              <a:rPr lang="fr-FR" b="1" dirty="0" smtClean="0">
                <a:solidFill>
                  <a:srgbClr val="FF0000"/>
                </a:solidFill>
              </a:rPr>
              <a:t>[3 h]</a:t>
            </a:r>
          </a:p>
          <a:p>
            <a:pPr marL="216000">
              <a:buNone/>
            </a:pPr>
            <a:r>
              <a:rPr lang="fr-FR" dirty="0" smtClean="0"/>
              <a:t>		13 h - 15 h : Mathématiques ;</a:t>
            </a:r>
          </a:p>
          <a:p>
            <a:pPr marL="36000" algn="just">
              <a:buNone/>
            </a:pPr>
            <a:r>
              <a:rPr lang="fr-FR" dirty="0" smtClean="0"/>
              <a:t>		</a:t>
            </a:r>
            <a:r>
              <a:rPr lang="fr-FR" spc="-100" dirty="0" smtClean="0"/>
              <a:t>15 h 15 - 16 h 15 : Physique-Chimie ou Sciences de la vie 	et de 	la Terre ou Technologie (ou disciplines spécifiques pour les 	candidats de série professionnelle).</a:t>
            </a:r>
          </a:p>
          <a:p>
            <a:pPr marL="36000" algn="just">
              <a:buNone/>
            </a:pPr>
            <a:endParaRPr lang="fr-FR" sz="1300" dirty="0" smtClean="0"/>
          </a:p>
          <a:p>
            <a:pPr marL="360000" algn="just">
              <a:buNone/>
            </a:pPr>
            <a:r>
              <a:rPr lang="fr-FR" dirty="0" smtClean="0"/>
              <a:t>	Durant la pause, les candidats sont maintenus dans la salle d'examen.</a:t>
            </a:r>
          </a:p>
          <a:p>
            <a:pPr>
              <a:buNone/>
            </a:pPr>
            <a:r>
              <a:rPr lang="fr-FR" dirty="0" smtClean="0"/>
              <a:t>    </a:t>
            </a:r>
          </a:p>
          <a:p>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457200" y="836712"/>
            <a:ext cx="8229600" cy="5487888"/>
          </a:xfrm>
        </p:spPr>
        <p:txBody>
          <a:bodyPr>
            <a:normAutofit fontScale="62500" lnSpcReduction="20000"/>
          </a:bodyPr>
          <a:lstStyle/>
          <a:p>
            <a:r>
              <a:rPr lang="fr-FR" sz="3800" b="1" dirty="0" smtClean="0"/>
              <a:t>Deuxième journée des épreuves écrites :</a:t>
            </a:r>
          </a:p>
          <a:p>
            <a:pPr>
              <a:buNone/>
            </a:pPr>
            <a:endParaRPr lang="fr-FR" sz="1300" dirty="0" smtClean="0"/>
          </a:p>
          <a:p>
            <a:pPr algn="just">
              <a:buNone/>
            </a:pPr>
            <a:r>
              <a:rPr lang="fr-FR" b="1" dirty="0" smtClean="0"/>
              <a:t>	</a:t>
            </a:r>
            <a:r>
              <a:rPr lang="fr-FR" sz="2900" b="1" dirty="0" smtClean="0"/>
              <a:t>Épreuve 2 écrite commune à tous les candidats (« Français, Histoire et Géographie, Enseignement moral et civique »)</a:t>
            </a:r>
            <a:r>
              <a:rPr lang="fr-FR" sz="2900" dirty="0" smtClean="0"/>
              <a:t> </a:t>
            </a:r>
            <a:r>
              <a:rPr lang="fr-FR" sz="2900" b="1" dirty="0" smtClean="0">
                <a:solidFill>
                  <a:srgbClr val="FF0000"/>
                </a:solidFill>
              </a:rPr>
              <a:t>[5 h]</a:t>
            </a:r>
          </a:p>
          <a:p>
            <a:pPr algn="just">
              <a:buNone/>
            </a:pPr>
            <a:endParaRPr lang="fr-FR" sz="2900" b="1" dirty="0" smtClean="0">
              <a:solidFill>
                <a:srgbClr val="FF0000"/>
              </a:solidFill>
            </a:endParaRPr>
          </a:p>
          <a:p>
            <a:pPr algn="just">
              <a:buNone/>
            </a:pPr>
            <a:r>
              <a:rPr lang="fr-FR" sz="2900" dirty="0" smtClean="0"/>
              <a:t>	- Matin : Analyse et compréhension de textes et de documents, maîtrise de différents langages </a:t>
            </a:r>
          </a:p>
          <a:p>
            <a:pPr algn="just">
              <a:buNone/>
            </a:pPr>
            <a:endParaRPr lang="fr-FR" sz="1300" dirty="0" smtClean="0"/>
          </a:p>
          <a:p>
            <a:pPr algn="just">
              <a:buNone/>
            </a:pPr>
            <a:r>
              <a:rPr lang="fr-FR" sz="2900" dirty="0" smtClean="0"/>
              <a:t>		9 h - 11 h : Questionnaire portant sur le corpus « Histoire et Géographie, 		Enseignement moral et civique » ;</a:t>
            </a:r>
          </a:p>
          <a:p>
            <a:pPr algn="just">
              <a:buNone/>
            </a:pPr>
            <a:r>
              <a:rPr lang="fr-FR" sz="2900" dirty="0" smtClean="0"/>
              <a:t>		11 h 15 - 12 h 15 : Questionnaire portant sur le corpus « Français ».</a:t>
            </a:r>
          </a:p>
          <a:p>
            <a:pPr algn="just">
              <a:buNone/>
            </a:pPr>
            <a:endParaRPr lang="fr-FR" sz="1600" dirty="0" smtClean="0"/>
          </a:p>
          <a:p>
            <a:pPr algn="just">
              <a:buNone/>
            </a:pPr>
            <a:r>
              <a:rPr lang="fr-FR" sz="2900" dirty="0" smtClean="0"/>
              <a:t>	Durant la pause, les candidats sont maintenus dans la salle d'examen.</a:t>
            </a:r>
          </a:p>
          <a:p>
            <a:pPr algn="just">
              <a:buNone/>
            </a:pPr>
            <a:endParaRPr lang="fr-FR" dirty="0" smtClean="0"/>
          </a:p>
          <a:p>
            <a:pPr algn="just">
              <a:buNone/>
            </a:pPr>
            <a:r>
              <a:rPr lang="fr-FR" sz="2900" dirty="0" smtClean="0"/>
              <a:t>	- Après-midi : Rédaction et maîtrise de la langue</a:t>
            </a:r>
          </a:p>
          <a:p>
            <a:pPr algn="just">
              <a:buNone/>
            </a:pPr>
            <a:endParaRPr lang="fr-FR" sz="1300" dirty="0" smtClean="0"/>
          </a:p>
          <a:p>
            <a:pPr algn="just">
              <a:buNone/>
            </a:pPr>
            <a:r>
              <a:rPr lang="fr-FR" sz="2900" dirty="0" smtClean="0"/>
              <a:t>		14 h - 14 h 30 : Dictée et réécriture ;</a:t>
            </a:r>
          </a:p>
          <a:p>
            <a:pPr algn="just">
              <a:buNone/>
            </a:pPr>
            <a:r>
              <a:rPr lang="fr-FR" sz="2900" dirty="0" smtClean="0"/>
              <a:t>		14 h 30 - 16 h : Travail d'écriture.</a:t>
            </a:r>
          </a:p>
          <a:p>
            <a:pPr algn="just">
              <a:buNone/>
            </a:pPr>
            <a:endParaRPr lang="fr-FR" dirty="0" smtClean="0"/>
          </a:p>
          <a:p>
            <a:pPr algn="just"/>
            <a:r>
              <a:rPr lang="fr-FR" sz="3400" b="1" dirty="0" smtClean="0"/>
              <a:t>Épreuve orale : </a:t>
            </a:r>
            <a:r>
              <a:rPr lang="fr-FR" sz="2900" dirty="0" smtClean="0"/>
              <a:t>Les candidats scolaires peuvent être amenés à passer leur épreuve orale à partir du 15 avril et jusqu'au dernier jour des épreuves écrites inclus.</a:t>
            </a:r>
            <a:endParaRPr lang="fr-FR" dirty="0" smtClean="0"/>
          </a:p>
          <a:p>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srcRect l="989" t="696" b="696"/>
          <a:stretch>
            <a:fillRect/>
          </a:stretch>
        </p:blipFill>
        <p:spPr bwMode="auto">
          <a:xfrm>
            <a:off x="77558" y="131195"/>
            <a:ext cx="4494442" cy="6362713"/>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l="984" t="697" r="984" b="697"/>
          <a:stretch>
            <a:fillRect/>
          </a:stretch>
        </p:blipFill>
        <p:spPr bwMode="auto">
          <a:xfrm>
            <a:off x="4648199" y="161322"/>
            <a:ext cx="4451112" cy="631933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467544" y="980728"/>
            <a:ext cx="8229600" cy="4968552"/>
          </a:xfrm>
        </p:spPr>
        <p:txBody>
          <a:bodyPr>
            <a:normAutofit/>
          </a:bodyPr>
          <a:lstStyle/>
          <a:p>
            <a:pPr>
              <a:buNone/>
            </a:pPr>
            <a:endParaRPr lang="fr-FR" dirty="0" smtClean="0"/>
          </a:p>
          <a:p>
            <a:pPr marL="0" algn="just">
              <a:buNone/>
            </a:pPr>
            <a:r>
              <a:rPr lang="fr-FR" b="1" dirty="0" smtClean="0">
                <a:latin typeface="Times New Roman" pitchFamily="18" charset="0"/>
                <a:cs typeface="Times New Roman" pitchFamily="18" charset="0"/>
              </a:rPr>
              <a:t>À la fin de chaque cycle (CE2, 6e, 3e), une fiche dresse un bilan global sur les 8 champs d’apprentissage du socle</a:t>
            </a:r>
          </a:p>
          <a:p>
            <a:pPr marL="0" algn="just">
              <a:buNone/>
            </a:pPr>
            <a:r>
              <a:rPr lang="fr-FR" dirty="0" smtClean="0">
                <a:latin typeface="Times New Roman" pitchFamily="18" charset="0"/>
                <a:cs typeface="Times New Roman" pitchFamily="18" charset="0"/>
              </a:rPr>
              <a:t>grâce à un indicateur simple : </a:t>
            </a:r>
            <a:r>
              <a:rPr lang="fr-FR" b="1" dirty="0" smtClean="0">
                <a:latin typeface="Times New Roman" pitchFamily="18" charset="0"/>
                <a:cs typeface="Times New Roman" pitchFamily="18" charset="0"/>
              </a:rPr>
              <a:t>maîtrise insuffisante, fragile, satisfaisante ou très bonne</a:t>
            </a:r>
            <a:r>
              <a:rPr lang="fr-FR" dirty="0" smtClean="0">
                <a:latin typeface="Times New Roman" pitchFamily="18" charset="0"/>
                <a:cs typeface="Times New Roman" pitchFamily="18" charset="0"/>
              </a:rPr>
              <a:t>.</a:t>
            </a:r>
          </a:p>
          <a:p>
            <a:pPr marL="0" algn="just">
              <a:buNone/>
            </a:pPr>
            <a:endParaRPr lang="fr-FR" dirty="0" smtClean="0">
              <a:latin typeface="Times New Roman" pitchFamily="18" charset="0"/>
              <a:cs typeface="Times New Roman" pitchFamily="18" charset="0"/>
            </a:endParaRPr>
          </a:p>
          <a:p>
            <a:pPr marL="0" algn="just">
              <a:buNone/>
            </a:pPr>
            <a:r>
              <a:rPr lang="fr-FR" dirty="0" smtClean="0">
                <a:latin typeface="Times New Roman" pitchFamily="18" charset="0"/>
                <a:cs typeface="Times New Roman" pitchFamily="18" charset="0"/>
              </a:rPr>
              <a:t>À la fin de la scolarité obligatoire, les parents disposeront d’un dossier simple d’une trentaine de bulletins.</a:t>
            </a:r>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endParaRPr lang="fr-FR"/>
          </a:p>
        </p:txBody>
      </p:sp>
      <p:pic>
        <p:nvPicPr>
          <p:cNvPr id="2050" name="Picture 2"/>
          <p:cNvPicPr>
            <a:picLocks noChangeAspect="1" noChangeArrowheads="1"/>
          </p:cNvPicPr>
          <p:nvPr/>
        </p:nvPicPr>
        <p:blipFill>
          <a:blip r:embed="rId2" cstate="print"/>
          <a:srcRect l="979" t="696" r="979" b="696"/>
          <a:stretch>
            <a:fillRect/>
          </a:stretch>
        </p:blipFill>
        <p:spPr bwMode="auto">
          <a:xfrm>
            <a:off x="2411760" y="0"/>
            <a:ext cx="4847123"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2852936"/>
            <a:ext cx="8229600" cy="506320"/>
          </a:xfrm>
        </p:spPr>
        <p:txBody>
          <a:bodyPr>
            <a:noAutofit/>
          </a:bodyPr>
          <a:lstStyle/>
          <a:p>
            <a:pPr algn="ctr"/>
            <a:r>
              <a:rPr lang="fr-FR" sz="6000" b="1" dirty="0" smtClean="0"/>
              <a:t>Le brevet : avant / après</a:t>
            </a:r>
            <a:endParaRPr lang="fr-FR" sz="6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144016" y="44624"/>
          <a:ext cx="8892480" cy="6833791"/>
        </p:xfrm>
        <a:graphic>
          <a:graphicData uri="http://schemas.openxmlformats.org/drawingml/2006/table">
            <a:tbl>
              <a:tblPr firstRow="1" bandRow="1">
                <a:tableStyleId>{5C22544A-7EE6-4342-B048-85BDC9FD1C3A}</a:tableStyleId>
              </a:tblPr>
              <a:tblGrid>
                <a:gridCol w="4446240"/>
                <a:gridCol w="4446240"/>
              </a:tblGrid>
              <a:tr h="345345">
                <a:tc>
                  <a:txBody>
                    <a:bodyPr/>
                    <a:lstStyle/>
                    <a:p>
                      <a:pPr algn="ctr"/>
                      <a:r>
                        <a:rPr lang="fr-FR" dirty="0" smtClean="0"/>
                        <a:t>Actuellement</a:t>
                      </a:r>
                      <a:endParaRPr lang="fr-FR" dirty="0"/>
                    </a:p>
                  </a:txBody>
                  <a:tcPr/>
                </a:tc>
                <a:tc>
                  <a:txBody>
                    <a:bodyPr/>
                    <a:lstStyle/>
                    <a:p>
                      <a:pPr algn="ctr"/>
                      <a:r>
                        <a:rPr lang="fr-FR" dirty="0" smtClean="0"/>
                        <a:t>A partir de 2016</a:t>
                      </a:r>
                      <a:endParaRPr lang="fr-FR" dirty="0"/>
                    </a:p>
                  </a:txBody>
                  <a:tcPr/>
                </a:tc>
              </a:tr>
              <a:tr h="6468031">
                <a:tc>
                  <a:txBody>
                    <a:bodyPr/>
                    <a:lstStyle/>
                    <a:p>
                      <a:pPr algn="just"/>
                      <a:r>
                        <a:rPr kumimoji="0" lang="fr-FR" sz="2400" b="1" i="0" kern="1200" dirty="0" smtClean="0">
                          <a:solidFill>
                            <a:schemeClr val="dk1"/>
                          </a:solidFill>
                          <a:latin typeface="+mn-lt"/>
                          <a:ea typeface="+mn-ea"/>
                          <a:cs typeface="+mn-cs"/>
                        </a:rPr>
                        <a:t>Le contrôle continu représente 200 points.</a:t>
                      </a:r>
                    </a:p>
                    <a:p>
                      <a:pPr algn="just"/>
                      <a:endParaRPr kumimoji="0" lang="fr-FR" sz="1800" b="0" i="0" kern="1200" dirty="0" smtClean="0">
                        <a:solidFill>
                          <a:schemeClr val="dk1"/>
                        </a:solidFill>
                        <a:latin typeface="+mn-lt"/>
                        <a:ea typeface="+mn-ea"/>
                        <a:cs typeface="+mn-cs"/>
                      </a:endParaRPr>
                    </a:p>
                    <a:p>
                      <a:pPr algn="just"/>
                      <a:r>
                        <a:rPr kumimoji="0" lang="fr-FR" sz="2000" b="0" i="0" kern="1200" dirty="0" smtClean="0">
                          <a:solidFill>
                            <a:schemeClr val="dk1"/>
                          </a:solidFill>
                          <a:latin typeface="+mn-lt"/>
                          <a:ea typeface="+mn-ea"/>
                          <a:cs typeface="+mn-cs"/>
                        </a:rPr>
                        <a:t>On additionne les notes obtenues en contrôle continu tout au long de l’année en classe de 3e dans l’ensemble des disciplines à l’exception de l’histoire- géographie : français, mathématiques, Langues vivantes, PSE, EPS, Enseignements artistiques, Sciences et technologie (</a:t>
                      </a:r>
                      <a:r>
                        <a:rPr kumimoji="0" lang="fr-FR" sz="2000" b="0" i="0" kern="1200" dirty="0" err="1" smtClean="0">
                          <a:solidFill>
                            <a:schemeClr val="dk1"/>
                          </a:solidFill>
                          <a:latin typeface="+mn-lt"/>
                          <a:ea typeface="+mn-ea"/>
                          <a:cs typeface="+mn-cs"/>
                        </a:rPr>
                        <a:t>coef</a:t>
                      </a:r>
                      <a:r>
                        <a:rPr kumimoji="0" lang="fr-FR" sz="2000" b="0" i="0" kern="1200" dirty="0" smtClean="0">
                          <a:solidFill>
                            <a:schemeClr val="dk1"/>
                          </a:solidFill>
                          <a:latin typeface="+mn-lt"/>
                          <a:ea typeface="+mn-ea"/>
                          <a:cs typeface="+mn-cs"/>
                        </a:rPr>
                        <a:t> 2), Découverte professionnelle (</a:t>
                      </a:r>
                      <a:r>
                        <a:rPr kumimoji="0" lang="fr-FR" sz="2000" b="0" i="0" kern="1200" dirty="0" err="1" smtClean="0">
                          <a:solidFill>
                            <a:schemeClr val="dk1"/>
                          </a:solidFill>
                          <a:latin typeface="+mn-lt"/>
                          <a:ea typeface="+mn-ea"/>
                          <a:cs typeface="+mn-cs"/>
                        </a:rPr>
                        <a:t>coef</a:t>
                      </a:r>
                      <a:r>
                        <a:rPr kumimoji="0" lang="fr-FR" sz="2000" b="0" i="0" kern="1200" dirty="0" smtClean="0">
                          <a:solidFill>
                            <a:schemeClr val="dk1"/>
                          </a:solidFill>
                          <a:latin typeface="+mn-lt"/>
                          <a:ea typeface="+mn-ea"/>
                          <a:cs typeface="+mn-cs"/>
                        </a:rPr>
                        <a:t> 3).</a:t>
                      </a:r>
                    </a:p>
                    <a:p>
                      <a:pPr algn="just"/>
                      <a:endParaRPr kumimoji="0" lang="fr-FR" sz="2000" b="0" i="0" kern="1200" dirty="0" smtClean="0">
                        <a:solidFill>
                          <a:schemeClr val="dk1"/>
                        </a:solidFill>
                        <a:latin typeface="+mn-lt"/>
                        <a:ea typeface="+mn-ea"/>
                        <a:cs typeface="+mn-cs"/>
                      </a:endParaRPr>
                    </a:p>
                    <a:p>
                      <a:pPr algn="just"/>
                      <a:r>
                        <a:rPr kumimoji="0" lang="fr-FR" sz="2000" b="1" i="0" kern="1200" dirty="0" smtClean="0">
                          <a:solidFill>
                            <a:schemeClr val="dk1"/>
                          </a:solidFill>
                          <a:latin typeface="+mn-lt"/>
                          <a:ea typeface="+mn-ea"/>
                          <a:cs typeface="+mn-cs"/>
                        </a:rPr>
                        <a:t>L’élève doit par ailleurs attester de sa maîtrise de l’ensemble des domaines du socle commun</a:t>
                      </a:r>
                      <a:r>
                        <a:rPr kumimoji="0" lang="fr-FR" sz="2000" b="0" i="0" kern="1200" dirty="0" smtClean="0">
                          <a:solidFill>
                            <a:schemeClr val="dk1"/>
                          </a:solidFill>
                          <a:latin typeface="+mn-lt"/>
                          <a:ea typeface="+mn-ea"/>
                          <a:cs typeface="+mn-cs"/>
                        </a:rPr>
                        <a:t> pour obtenir le diplôme national du brevet (livret personnel de compétences).</a:t>
                      </a:r>
                      <a:endParaRPr kumimoji="0" lang="fr-FR" sz="900" b="0" i="0" kern="1200" dirty="0" smtClean="0">
                        <a:solidFill>
                          <a:schemeClr val="dk1"/>
                        </a:solidFill>
                        <a:latin typeface="+mn-lt"/>
                        <a:ea typeface="+mn-ea"/>
                        <a:cs typeface="+mn-cs"/>
                      </a:endParaRPr>
                    </a:p>
                    <a:p>
                      <a:pPr algn="just"/>
                      <a:endParaRPr kumimoji="0" lang="fr-FR" sz="200" b="0" i="0" kern="1200" dirty="0" smtClean="0">
                        <a:solidFill>
                          <a:schemeClr val="dk1"/>
                        </a:solidFill>
                        <a:latin typeface="+mn-lt"/>
                        <a:ea typeface="+mn-ea"/>
                        <a:cs typeface="+mn-cs"/>
                      </a:endParaRPr>
                    </a:p>
                    <a:p>
                      <a:pPr algn="just"/>
                      <a:endParaRPr kumimoji="0" lang="fr-FR" sz="700" b="0" i="0" kern="1200" dirty="0" smtClean="0">
                        <a:solidFill>
                          <a:schemeClr val="dk1"/>
                        </a:solidFill>
                        <a:latin typeface="+mn-lt"/>
                        <a:ea typeface="+mn-ea"/>
                        <a:cs typeface="+mn-cs"/>
                      </a:endParaRPr>
                    </a:p>
                  </a:txBody>
                  <a:tcPr/>
                </a:tc>
                <a:tc>
                  <a:txBody>
                    <a:bodyPr/>
                    <a:lstStyle/>
                    <a:p>
                      <a:pPr algn="just"/>
                      <a:r>
                        <a:rPr kumimoji="0" lang="fr-FR" sz="2400" b="1" i="0" kern="1200" dirty="0" smtClean="0">
                          <a:solidFill>
                            <a:schemeClr val="dk1"/>
                          </a:solidFill>
                          <a:latin typeface="+mn-lt"/>
                          <a:ea typeface="+mn-ea"/>
                          <a:cs typeface="+mn-cs"/>
                        </a:rPr>
                        <a:t>Le contrôle continu représente 400 points.</a:t>
                      </a:r>
                    </a:p>
                    <a:p>
                      <a:pPr algn="just"/>
                      <a:endParaRPr kumimoji="0" lang="fr-FR" sz="1050" b="1" i="0" kern="1200" dirty="0" smtClean="0">
                        <a:solidFill>
                          <a:schemeClr val="dk1"/>
                        </a:solidFill>
                        <a:latin typeface="+mn-lt"/>
                        <a:ea typeface="+mn-ea"/>
                        <a:cs typeface="+mn-cs"/>
                      </a:endParaRPr>
                    </a:p>
                    <a:p>
                      <a:pPr algn="just"/>
                      <a:endParaRPr kumimoji="0" lang="fr-FR" sz="900" b="0" i="0" kern="1200" dirty="0" smtClean="0">
                        <a:solidFill>
                          <a:schemeClr val="dk1"/>
                        </a:solidFill>
                        <a:latin typeface="+mn-lt"/>
                        <a:ea typeface="+mn-ea"/>
                        <a:cs typeface="+mn-cs"/>
                      </a:endParaRPr>
                    </a:p>
                    <a:p>
                      <a:pPr algn="just"/>
                      <a:r>
                        <a:rPr kumimoji="0" lang="fr-FR" sz="2000" b="0" i="0" kern="1200" spc="-40" baseline="0" dirty="0" smtClean="0">
                          <a:solidFill>
                            <a:schemeClr val="dk1"/>
                          </a:solidFill>
                          <a:latin typeface="+mn-lt"/>
                          <a:ea typeface="+mn-ea"/>
                          <a:cs typeface="+mn-cs"/>
                        </a:rPr>
                        <a:t>Chacun des 8 champs d’apprentissage du socle commun apporte un nombre de points à l’élève, arrêté lors du conseil de classe du 3e trimestre de la classe de 3e :</a:t>
                      </a:r>
                    </a:p>
                    <a:p>
                      <a:pPr algn="just"/>
                      <a:endParaRPr kumimoji="0" lang="fr-FR" sz="1050" b="0" i="0" kern="1200" spc="-30" baseline="0" dirty="0" smtClean="0">
                        <a:solidFill>
                          <a:schemeClr val="dk1"/>
                        </a:solidFill>
                        <a:latin typeface="+mn-lt"/>
                        <a:ea typeface="+mn-ea"/>
                        <a:cs typeface="+mn-cs"/>
                      </a:endParaRPr>
                    </a:p>
                    <a:p>
                      <a:pPr lvl="1" algn="just"/>
                      <a:r>
                        <a:rPr kumimoji="0" lang="fr-FR" sz="2000" b="0" i="0" kern="1200" dirty="0" smtClean="0">
                          <a:solidFill>
                            <a:schemeClr val="dk1"/>
                          </a:solidFill>
                          <a:latin typeface="+mn-lt"/>
                          <a:ea typeface="+mn-ea"/>
                          <a:cs typeface="+mn-cs"/>
                          <a:sym typeface="Wingdings"/>
                        </a:rPr>
                        <a:t> </a:t>
                      </a:r>
                      <a:r>
                        <a:rPr kumimoji="0" lang="fr-FR" sz="2000" b="0" i="0" kern="1200" dirty="0" smtClean="0">
                          <a:solidFill>
                            <a:schemeClr val="dk1"/>
                          </a:solidFill>
                          <a:latin typeface="+mn-lt"/>
                          <a:ea typeface="+mn-ea"/>
                          <a:cs typeface="+mn-cs"/>
                        </a:rPr>
                        <a:t>Maîtrise insuffisante (10 points)</a:t>
                      </a:r>
                    </a:p>
                    <a:p>
                      <a:pPr lvl="1" algn="just"/>
                      <a:r>
                        <a:rPr kumimoji="0" lang="fr-FR" sz="2000" b="0" i="0" kern="1200" dirty="0" smtClean="0">
                          <a:solidFill>
                            <a:schemeClr val="dk1"/>
                          </a:solidFill>
                          <a:latin typeface="+mn-lt"/>
                          <a:ea typeface="+mn-ea"/>
                          <a:cs typeface="+mn-cs"/>
                          <a:sym typeface="Wingdings"/>
                        </a:rPr>
                        <a:t> </a:t>
                      </a:r>
                      <a:r>
                        <a:rPr kumimoji="0" lang="fr-FR" sz="2000" b="0" i="0" kern="1200" dirty="0" smtClean="0">
                          <a:solidFill>
                            <a:schemeClr val="dk1"/>
                          </a:solidFill>
                          <a:latin typeface="+mn-lt"/>
                          <a:ea typeface="+mn-ea"/>
                          <a:cs typeface="+mn-cs"/>
                        </a:rPr>
                        <a:t>Maîtrise fragile (25 points)</a:t>
                      </a:r>
                    </a:p>
                    <a:p>
                      <a:pPr lvl="1" algn="just"/>
                      <a:r>
                        <a:rPr kumimoji="0" lang="fr-FR" sz="2000" b="0" i="0" kern="1200" dirty="0" smtClean="0">
                          <a:solidFill>
                            <a:schemeClr val="dk1"/>
                          </a:solidFill>
                          <a:latin typeface="+mn-lt"/>
                          <a:ea typeface="+mn-ea"/>
                          <a:cs typeface="+mn-cs"/>
                          <a:sym typeface="Wingdings"/>
                        </a:rPr>
                        <a:t> </a:t>
                      </a:r>
                      <a:r>
                        <a:rPr kumimoji="0" lang="fr-FR" sz="2000" b="0" i="0" kern="1200" dirty="0" smtClean="0">
                          <a:solidFill>
                            <a:schemeClr val="dk1"/>
                          </a:solidFill>
                          <a:latin typeface="+mn-lt"/>
                          <a:ea typeface="+mn-ea"/>
                          <a:cs typeface="+mn-cs"/>
                        </a:rPr>
                        <a:t>Maîtrise satisfaisante (40 points)</a:t>
                      </a:r>
                    </a:p>
                    <a:p>
                      <a:pPr lvl="1" algn="just">
                        <a:buFont typeface="Wingdings"/>
                        <a:buChar char=""/>
                      </a:pPr>
                      <a:r>
                        <a:rPr kumimoji="0" lang="fr-FR" sz="2000" b="0" i="0" kern="1200" dirty="0" smtClean="0">
                          <a:solidFill>
                            <a:schemeClr val="dk1"/>
                          </a:solidFill>
                          <a:latin typeface="+mn-lt"/>
                          <a:ea typeface="+mn-ea"/>
                          <a:cs typeface="+mn-cs"/>
                        </a:rPr>
                        <a:t>Très bonne maîtrise (50 points)</a:t>
                      </a:r>
                    </a:p>
                    <a:p>
                      <a:pPr lvl="1" algn="just">
                        <a:buFont typeface="Wingdings"/>
                        <a:buChar char=""/>
                      </a:pPr>
                      <a:endParaRPr kumimoji="0" lang="fr-FR" sz="1050" b="0" i="0" kern="1200" dirty="0" smtClean="0">
                        <a:solidFill>
                          <a:schemeClr val="dk1"/>
                        </a:solidFill>
                        <a:latin typeface="+mn-lt"/>
                        <a:ea typeface="+mn-ea"/>
                        <a:cs typeface="+mn-cs"/>
                      </a:endParaRPr>
                    </a:p>
                    <a:p>
                      <a:pPr lvl="0" algn="just">
                        <a:buFont typeface="Wingdings"/>
                        <a:buNone/>
                      </a:pPr>
                      <a:r>
                        <a:rPr lang="fr-FR" sz="1800" dirty="0" smtClean="0"/>
                        <a:t>Peuvent s'y ajouter les points obtenus pour un enseignement de complément que le candidat a suivi et s'il a </a:t>
                      </a:r>
                      <a:r>
                        <a:rPr lang="fr-FR" sz="1800" b="1" dirty="0" smtClean="0"/>
                        <a:t>atteint</a:t>
                      </a:r>
                      <a:r>
                        <a:rPr lang="fr-FR" sz="1800" dirty="0" smtClean="0"/>
                        <a:t> (</a:t>
                      </a:r>
                      <a:r>
                        <a:rPr lang="fr-FR" sz="1800" b="1" dirty="0" smtClean="0"/>
                        <a:t>10 points</a:t>
                      </a:r>
                      <a:r>
                        <a:rPr lang="fr-FR" sz="1800" dirty="0" smtClean="0"/>
                        <a:t>) ou </a:t>
                      </a:r>
                      <a:r>
                        <a:rPr lang="fr-FR" sz="1800" b="1" dirty="0" smtClean="0"/>
                        <a:t>dépassé</a:t>
                      </a:r>
                      <a:r>
                        <a:rPr lang="fr-FR" sz="1800" dirty="0" smtClean="0"/>
                        <a:t> (</a:t>
                      </a:r>
                      <a:r>
                        <a:rPr lang="fr-FR" sz="1800" b="1" dirty="0" smtClean="0"/>
                        <a:t>20 points</a:t>
                      </a:r>
                      <a:r>
                        <a:rPr lang="fr-FR" sz="1800" dirty="0" smtClean="0"/>
                        <a:t>) les objectifs d'apprentissage du cycle. L'enseignement de complément est au choix : langue et culture de l'Antiquité ou langue et culture régionale ou </a:t>
                      </a:r>
                      <a:r>
                        <a:rPr lang="fr-FR" sz="1800" b="1" dirty="0" smtClean="0"/>
                        <a:t>découverte professionnelle.</a:t>
                      </a:r>
                      <a:endParaRPr lang="fr-FR" sz="300" dirty="0" smtClean="0"/>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Espace réservé du contenu 3"/>
          <p:cNvGraphicFramePr>
            <a:graphicFrameLocks noGrp="1"/>
          </p:cNvGraphicFramePr>
          <p:nvPr>
            <p:ph idx="1"/>
          </p:nvPr>
        </p:nvGraphicFramePr>
        <p:xfrm>
          <a:off x="395536" y="620688"/>
          <a:ext cx="8229600" cy="6133305"/>
        </p:xfrm>
        <a:graphic>
          <a:graphicData uri="http://schemas.openxmlformats.org/drawingml/2006/table">
            <a:tbl>
              <a:tblPr firstRow="1" bandRow="1">
                <a:tableStyleId>{5C22544A-7EE6-4342-B048-85BDC9FD1C3A}</a:tableStyleId>
              </a:tblPr>
              <a:tblGrid>
                <a:gridCol w="4114800"/>
                <a:gridCol w="4114800"/>
              </a:tblGrid>
              <a:tr h="677385">
                <a:tc>
                  <a:txBody>
                    <a:bodyPr/>
                    <a:lstStyle/>
                    <a:p>
                      <a:pPr algn="ctr"/>
                      <a:r>
                        <a:rPr lang="fr-FR" sz="2400" dirty="0" smtClean="0">
                          <a:latin typeface="Times New Roman" pitchFamily="18" charset="0"/>
                          <a:cs typeface="Times New Roman" pitchFamily="18" charset="0"/>
                        </a:rPr>
                        <a:t>Actuellement</a:t>
                      </a:r>
                      <a:endParaRPr lang="fr-FR" sz="2400" dirty="0">
                        <a:latin typeface="Times New Roman" pitchFamily="18" charset="0"/>
                        <a:cs typeface="Times New Roman" pitchFamily="18" charset="0"/>
                      </a:endParaRPr>
                    </a:p>
                  </a:txBody>
                  <a:tcPr/>
                </a:tc>
                <a:tc>
                  <a:txBody>
                    <a:bodyPr/>
                    <a:lstStyle/>
                    <a:p>
                      <a:pPr algn="ctr"/>
                      <a:r>
                        <a:rPr lang="fr-FR" sz="2400" dirty="0" smtClean="0">
                          <a:latin typeface="Times New Roman" pitchFamily="18" charset="0"/>
                          <a:cs typeface="Times New Roman" pitchFamily="18" charset="0"/>
                        </a:rPr>
                        <a:t>A partir de 2016</a:t>
                      </a:r>
                      <a:endParaRPr lang="fr-FR" sz="2400" dirty="0">
                        <a:latin typeface="Times New Roman" pitchFamily="18" charset="0"/>
                        <a:cs typeface="Times New Roman" pitchFamily="18" charset="0"/>
                      </a:endParaRPr>
                    </a:p>
                  </a:txBody>
                  <a:tcPr/>
                </a:tc>
              </a:tr>
              <a:tr h="4867901">
                <a:tc>
                  <a:txBody>
                    <a:bodyPr/>
                    <a:lstStyle/>
                    <a:p>
                      <a:pPr lvl="0" algn="just">
                        <a:buFont typeface="Wingdings"/>
                        <a:buNone/>
                      </a:pPr>
                      <a:r>
                        <a:rPr kumimoji="0" lang="fr-FR" sz="2400" b="1" i="0" kern="1200" dirty="0" smtClean="0">
                          <a:solidFill>
                            <a:schemeClr val="dk1"/>
                          </a:solidFill>
                          <a:latin typeface="Times New Roman" pitchFamily="18" charset="0"/>
                          <a:ea typeface="+mn-ea"/>
                          <a:cs typeface="Times New Roman" pitchFamily="18" charset="0"/>
                        </a:rPr>
                        <a:t>Le contrôle final représente 160 points.</a:t>
                      </a:r>
                    </a:p>
                    <a:p>
                      <a:pPr lvl="0" algn="just">
                        <a:buFont typeface="Wingdings"/>
                        <a:buNone/>
                      </a:pPr>
                      <a:endParaRPr kumimoji="0" lang="fr-FR" sz="2000" b="0" i="0" kern="1200" dirty="0" smtClean="0">
                        <a:solidFill>
                          <a:schemeClr val="dk1"/>
                        </a:solidFill>
                        <a:latin typeface="Times New Roman" pitchFamily="18" charset="0"/>
                        <a:ea typeface="+mn-ea"/>
                        <a:cs typeface="Times New Roman" pitchFamily="18" charset="0"/>
                      </a:endParaRPr>
                    </a:p>
                    <a:p>
                      <a:pPr algn="just"/>
                      <a:r>
                        <a:rPr kumimoji="0" lang="fr-FR" sz="2000" b="0" i="0" kern="1200" dirty="0" smtClean="0">
                          <a:solidFill>
                            <a:schemeClr val="dk1"/>
                          </a:solidFill>
                          <a:latin typeface="Times New Roman" pitchFamily="18" charset="0"/>
                          <a:ea typeface="+mn-ea"/>
                          <a:cs typeface="Times New Roman" pitchFamily="18" charset="0"/>
                          <a:sym typeface="Wingdings"/>
                        </a:rPr>
                        <a:t> </a:t>
                      </a:r>
                      <a:r>
                        <a:rPr kumimoji="0" lang="fr-FR" sz="2000" b="0" i="0" kern="1200" dirty="0" smtClean="0">
                          <a:solidFill>
                            <a:schemeClr val="dk1"/>
                          </a:solidFill>
                          <a:latin typeface="Times New Roman" pitchFamily="18" charset="0"/>
                          <a:ea typeface="+mn-ea"/>
                          <a:cs typeface="Times New Roman" pitchFamily="18" charset="0"/>
                        </a:rPr>
                        <a:t>Le français sur 40 points.</a:t>
                      </a:r>
                    </a:p>
                    <a:p>
                      <a:pPr algn="just"/>
                      <a:r>
                        <a:rPr kumimoji="0" lang="fr-FR" sz="2000" b="0" i="0" kern="1200" dirty="0" smtClean="0">
                          <a:solidFill>
                            <a:schemeClr val="dk1"/>
                          </a:solidFill>
                          <a:latin typeface="Times New Roman" pitchFamily="18" charset="0"/>
                          <a:ea typeface="+mn-ea"/>
                          <a:cs typeface="Times New Roman" pitchFamily="18" charset="0"/>
                          <a:sym typeface="Wingdings"/>
                        </a:rPr>
                        <a:t> </a:t>
                      </a:r>
                      <a:r>
                        <a:rPr kumimoji="0" lang="fr-FR" sz="2000" b="0" i="0" kern="1200" dirty="0" smtClean="0">
                          <a:solidFill>
                            <a:schemeClr val="dk1"/>
                          </a:solidFill>
                          <a:latin typeface="Times New Roman" pitchFamily="18" charset="0"/>
                          <a:ea typeface="+mn-ea"/>
                          <a:cs typeface="Times New Roman" pitchFamily="18" charset="0"/>
                        </a:rPr>
                        <a:t>Les mathématiques sur 40 points.</a:t>
                      </a:r>
                    </a:p>
                    <a:p>
                      <a:pPr algn="just"/>
                      <a:r>
                        <a:rPr kumimoji="0" lang="fr-FR" sz="2000" b="0" i="0" kern="1200" dirty="0" smtClean="0">
                          <a:solidFill>
                            <a:schemeClr val="dk1"/>
                          </a:solidFill>
                          <a:latin typeface="Times New Roman" pitchFamily="18" charset="0"/>
                          <a:ea typeface="+mn-ea"/>
                          <a:cs typeface="Times New Roman" pitchFamily="18" charset="0"/>
                          <a:sym typeface="Wingdings"/>
                        </a:rPr>
                        <a:t></a:t>
                      </a:r>
                      <a:r>
                        <a:rPr kumimoji="0" lang="fr-FR" sz="2000" b="0" i="0" kern="1200" baseline="0" dirty="0" smtClean="0">
                          <a:solidFill>
                            <a:schemeClr val="dk1"/>
                          </a:solidFill>
                          <a:latin typeface="Times New Roman" pitchFamily="18" charset="0"/>
                          <a:ea typeface="+mn-ea"/>
                          <a:cs typeface="Times New Roman" pitchFamily="18" charset="0"/>
                          <a:sym typeface="Wingdings"/>
                        </a:rPr>
                        <a:t> </a:t>
                      </a:r>
                      <a:r>
                        <a:rPr kumimoji="0" lang="fr-FR" sz="2000" b="0" i="0" kern="1200" spc="-30" baseline="0" dirty="0" smtClean="0">
                          <a:solidFill>
                            <a:schemeClr val="dk1"/>
                          </a:solidFill>
                          <a:latin typeface="Times New Roman" pitchFamily="18" charset="0"/>
                          <a:ea typeface="+mn-ea"/>
                          <a:cs typeface="Times New Roman" pitchFamily="18" charset="0"/>
                        </a:rPr>
                        <a:t>L’histoire – géographie - éducation civique sur 40 points</a:t>
                      </a:r>
                    </a:p>
                    <a:p>
                      <a:pPr algn="just">
                        <a:buFont typeface="Wingdings"/>
                        <a:buChar char=""/>
                      </a:pPr>
                      <a:r>
                        <a:rPr kumimoji="0" lang="fr-FR" sz="2000" b="0" i="0" kern="1200" dirty="0" smtClean="0">
                          <a:solidFill>
                            <a:schemeClr val="dk1"/>
                          </a:solidFill>
                          <a:latin typeface="Times New Roman" pitchFamily="18" charset="0"/>
                          <a:ea typeface="+mn-ea"/>
                          <a:cs typeface="Times New Roman" pitchFamily="18" charset="0"/>
                        </a:rPr>
                        <a:t> L’histoire des arts sur 40 points.</a:t>
                      </a:r>
                    </a:p>
                    <a:p>
                      <a:pPr algn="just">
                        <a:buFont typeface="Wingdings"/>
                        <a:buChar char=""/>
                      </a:pPr>
                      <a:endParaRPr kumimoji="0" lang="fr-FR" sz="1600" b="0" i="0" kern="1200" dirty="0" smtClean="0">
                        <a:solidFill>
                          <a:schemeClr val="dk1"/>
                        </a:solidFill>
                        <a:latin typeface="Times New Roman" pitchFamily="18" charset="0"/>
                        <a:ea typeface="+mn-ea"/>
                        <a:cs typeface="Times New Roman" pitchFamily="18" charset="0"/>
                      </a:endParaRPr>
                    </a:p>
                    <a:p>
                      <a:pPr algn="just"/>
                      <a:endParaRPr kumimoji="0" lang="fr-FR" sz="700" b="0" i="0" kern="1200" dirty="0" smtClean="0">
                        <a:solidFill>
                          <a:schemeClr val="dk1"/>
                        </a:solidFill>
                        <a:latin typeface="Times New Roman" pitchFamily="18" charset="0"/>
                        <a:ea typeface="+mn-ea"/>
                        <a:cs typeface="Times New Roman" pitchFamily="18" charset="0"/>
                      </a:endParaRPr>
                    </a:p>
                    <a:p>
                      <a:pPr algn="just"/>
                      <a:r>
                        <a:rPr kumimoji="0" lang="fr-FR" sz="2400" b="1" i="0" kern="1200" dirty="0" smtClean="0">
                          <a:solidFill>
                            <a:schemeClr val="dk1"/>
                          </a:solidFill>
                          <a:latin typeface="Times New Roman" pitchFamily="18" charset="0"/>
                          <a:ea typeface="+mn-ea"/>
                          <a:cs typeface="Times New Roman" pitchFamily="18" charset="0"/>
                        </a:rPr>
                        <a:t>L’élève est reçu s’il cumule 180 points sur les 360 et s’il a obtenu la validation de la maîtrise des compétences du socle commun.</a:t>
                      </a:r>
                    </a:p>
                    <a:p>
                      <a:pPr algn="just"/>
                      <a:endParaRPr kumimoji="0" lang="fr-FR" sz="700" b="0" i="0" kern="1200" dirty="0" smtClean="0">
                        <a:solidFill>
                          <a:schemeClr val="dk1"/>
                        </a:solidFill>
                        <a:latin typeface="+mn-lt"/>
                        <a:ea typeface="+mn-ea"/>
                        <a:cs typeface="+mn-cs"/>
                      </a:endParaRPr>
                    </a:p>
                    <a:p>
                      <a:pPr algn="just"/>
                      <a:endParaRPr lang="fr-FR" dirty="0"/>
                    </a:p>
                  </a:txBody>
                  <a:tcPr/>
                </a:tc>
                <a:tc>
                  <a:txBody>
                    <a:bodyPr/>
                    <a:lstStyle/>
                    <a:p>
                      <a:pPr algn="just"/>
                      <a:r>
                        <a:rPr kumimoji="0" lang="fr-FR" sz="2400" b="1" i="0" kern="1200" dirty="0" smtClean="0">
                          <a:solidFill>
                            <a:schemeClr val="dk1"/>
                          </a:solidFill>
                          <a:latin typeface="Times New Roman" pitchFamily="18" charset="0"/>
                          <a:ea typeface="+mn-ea"/>
                          <a:cs typeface="Times New Roman" pitchFamily="18" charset="0"/>
                        </a:rPr>
                        <a:t>Le contrôle final représente 300 points.</a:t>
                      </a:r>
                    </a:p>
                    <a:p>
                      <a:pPr algn="just"/>
                      <a:endParaRPr kumimoji="0" lang="fr-FR" sz="2000" b="1" i="0" kern="1200" dirty="0" smtClean="0">
                        <a:solidFill>
                          <a:schemeClr val="dk1"/>
                        </a:solidFill>
                        <a:latin typeface="Times New Roman" pitchFamily="18" charset="0"/>
                        <a:ea typeface="+mn-ea"/>
                        <a:cs typeface="Times New Roman" pitchFamily="18" charset="0"/>
                      </a:endParaRPr>
                    </a:p>
                    <a:p>
                      <a:pPr algn="just"/>
                      <a:endParaRPr kumimoji="0" lang="fr-FR" sz="600" b="0" i="0" kern="1200" dirty="0" smtClean="0">
                        <a:solidFill>
                          <a:schemeClr val="dk1"/>
                        </a:solidFill>
                        <a:latin typeface="Times New Roman" pitchFamily="18" charset="0"/>
                        <a:ea typeface="+mn-ea"/>
                        <a:cs typeface="Times New Roman" pitchFamily="18" charset="0"/>
                      </a:endParaRPr>
                    </a:p>
                    <a:p>
                      <a:pPr algn="just"/>
                      <a:r>
                        <a:rPr kumimoji="0" lang="fr-FR" sz="2000" b="0" i="0" kern="1200" dirty="0" smtClean="0">
                          <a:solidFill>
                            <a:schemeClr val="dk1"/>
                          </a:solidFill>
                          <a:latin typeface="Times New Roman" pitchFamily="18" charset="0"/>
                          <a:ea typeface="+mn-ea"/>
                          <a:cs typeface="Times New Roman" pitchFamily="18" charset="0"/>
                          <a:sym typeface="Wingdings"/>
                        </a:rPr>
                        <a:t> </a:t>
                      </a:r>
                      <a:r>
                        <a:rPr kumimoji="0" lang="fr-FR" sz="2000" b="0" i="0" kern="1200" dirty="0" smtClean="0">
                          <a:solidFill>
                            <a:schemeClr val="dk1"/>
                          </a:solidFill>
                          <a:latin typeface="Times New Roman" pitchFamily="18" charset="0"/>
                          <a:ea typeface="+mn-ea"/>
                          <a:cs typeface="Times New Roman" pitchFamily="18" charset="0"/>
                        </a:rPr>
                        <a:t>Le français, l’histoire-géographie et l’enseignement moral et civique sont évalués sur 100 points.</a:t>
                      </a:r>
                    </a:p>
                    <a:p>
                      <a:pPr algn="just"/>
                      <a:r>
                        <a:rPr kumimoji="0" lang="fr-FR" sz="2000" b="0" i="0" kern="1200" dirty="0" smtClean="0">
                          <a:solidFill>
                            <a:schemeClr val="dk1"/>
                          </a:solidFill>
                          <a:latin typeface="Times New Roman" pitchFamily="18" charset="0"/>
                          <a:ea typeface="+mn-ea"/>
                          <a:cs typeface="Times New Roman" pitchFamily="18" charset="0"/>
                          <a:sym typeface="Wingdings"/>
                        </a:rPr>
                        <a:t> </a:t>
                      </a:r>
                      <a:r>
                        <a:rPr kumimoji="0" lang="fr-FR" sz="2000" b="0" i="0" kern="1200" dirty="0" smtClean="0">
                          <a:solidFill>
                            <a:schemeClr val="dk1"/>
                          </a:solidFill>
                          <a:latin typeface="Times New Roman" pitchFamily="18" charset="0"/>
                          <a:ea typeface="+mn-ea"/>
                          <a:cs typeface="Times New Roman" pitchFamily="18" charset="0"/>
                        </a:rPr>
                        <a:t>Les mathématiques, les SVT, la physique-chimie et la technologie sont évaluées sur 100 points.</a:t>
                      </a:r>
                    </a:p>
                    <a:p>
                      <a:pPr algn="just"/>
                      <a:r>
                        <a:rPr kumimoji="0" lang="fr-FR" sz="2000" b="0" i="0" kern="1200" dirty="0" smtClean="0">
                          <a:solidFill>
                            <a:schemeClr val="dk1"/>
                          </a:solidFill>
                          <a:latin typeface="Times New Roman" pitchFamily="18" charset="0"/>
                          <a:ea typeface="+mn-ea"/>
                          <a:cs typeface="Times New Roman" pitchFamily="18" charset="0"/>
                          <a:sym typeface="Wingdings"/>
                        </a:rPr>
                        <a:t> </a:t>
                      </a:r>
                      <a:r>
                        <a:rPr kumimoji="0" lang="fr-FR" sz="2000" b="0" i="0" kern="1200" dirty="0" smtClean="0">
                          <a:solidFill>
                            <a:schemeClr val="dk1"/>
                          </a:solidFill>
                          <a:latin typeface="Times New Roman" pitchFamily="18" charset="0"/>
                          <a:ea typeface="+mn-ea"/>
                          <a:cs typeface="Times New Roman" pitchFamily="18" charset="0"/>
                        </a:rPr>
                        <a:t>L’épreuve orale </a:t>
                      </a:r>
                      <a:r>
                        <a:rPr lang="fr-FR" sz="2000" dirty="0" smtClean="0">
                          <a:latin typeface="Times New Roman" pitchFamily="18" charset="0"/>
                          <a:cs typeface="Times New Roman" pitchFamily="18" charset="0"/>
                        </a:rPr>
                        <a:t>portant sur un projet mené dans le cadre d'un EPI ou de l'un des parcours éducatifs </a:t>
                      </a:r>
                      <a:r>
                        <a:rPr kumimoji="0" lang="fr-FR" sz="2000" b="0" i="0" kern="1200" dirty="0" smtClean="0">
                          <a:solidFill>
                            <a:schemeClr val="dk1"/>
                          </a:solidFill>
                          <a:latin typeface="Times New Roman" pitchFamily="18" charset="0"/>
                          <a:ea typeface="+mn-ea"/>
                          <a:cs typeface="Times New Roman" pitchFamily="18" charset="0"/>
                        </a:rPr>
                        <a:t>est évaluée sur 100 points.</a:t>
                      </a:r>
                    </a:p>
                    <a:p>
                      <a:pPr algn="just"/>
                      <a:endParaRPr kumimoji="0" lang="fr-FR" sz="1000" b="0" i="0" kern="1200" dirty="0" smtClean="0">
                        <a:solidFill>
                          <a:schemeClr val="dk1"/>
                        </a:solidFill>
                        <a:latin typeface="Times New Roman" pitchFamily="18" charset="0"/>
                        <a:ea typeface="+mn-ea"/>
                        <a:cs typeface="Times New Roman" pitchFamily="18" charset="0"/>
                      </a:endParaRPr>
                    </a:p>
                    <a:p>
                      <a:pPr algn="just"/>
                      <a:r>
                        <a:rPr kumimoji="0" lang="fr-FR" sz="2400" b="1" i="0" kern="1200" dirty="0" smtClean="0">
                          <a:solidFill>
                            <a:schemeClr val="dk1"/>
                          </a:solidFill>
                          <a:latin typeface="Times New Roman" pitchFamily="18" charset="0"/>
                          <a:ea typeface="+mn-ea"/>
                          <a:cs typeface="Times New Roman" pitchFamily="18" charset="0"/>
                        </a:rPr>
                        <a:t>L’élève est reçu s’il cumule 350 points sur les 700.</a:t>
                      </a:r>
                    </a:p>
                    <a:p>
                      <a:pPr algn="just"/>
                      <a:endParaRPr kumimoji="0" lang="fr-FR" sz="600" b="0" i="0" kern="1200" dirty="0" smtClean="0">
                        <a:solidFill>
                          <a:schemeClr val="dk1"/>
                        </a:solidFill>
                        <a:latin typeface="+mn-lt"/>
                        <a:ea typeface="+mn-ea"/>
                        <a:cs typeface="+mn-cs"/>
                      </a:endParaRPr>
                    </a:p>
                    <a:p>
                      <a:pPr lvl="1" algn="just">
                        <a:buFont typeface="Wingdings"/>
                        <a:buChar char=""/>
                      </a:pPr>
                      <a:endParaRPr kumimoji="0" lang="fr-FR" sz="1400" b="0" i="0" kern="1200" dirty="0" smtClean="0">
                        <a:solidFill>
                          <a:schemeClr val="dk1"/>
                        </a:solidFill>
                        <a:latin typeface="+mn-lt"/>
                        <a:ea typeface="+mn-ea"/>
                        <a:cs typeface="+mn-cs"/>
                      </a:endParaRPr>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Espace réservé du contenu 3"/>
          <p:cNvGraphicFramePr>
            <a:graphicFrameLocks/>
          </p:cNvGraphicFramePr>
          <p:nvPr/>
        </p:nvGraphicFramePr>
        <p:xfrm>
          <a:off x="395536" y="1844824"/>
          <a:ext cx="8229600" cy="3979446"/>
        </p:xfrm>
        <a:graphic>
          <a:graphicData uri="http://schemas.openxmlformats.org/drawingml/2006/table">
            <a:tbl>
              <a:tblPr firstRow="1" bandRow="1">
                <a:tableStyleId>{5C22544A-7EE6-4342-B048-85BDC9FD1C3A}</a:tableStyleId>
              </a:tblPr>
              <a:tblGrid>
                <a:gridCol w="4114800"/>
                <a:gridCol w="4114800"/>
              </a:tblGrid>
              <a:tr h="504726">
                <a:tc>
                  <a:txBody>
                    <a:bodyPr/>
                    <a:lstStyle/>
                    <a:p>
                      <a:pPr algn="ctr"/>
                      <a:r>
                        <a:rPr lang="fr-FR" sz="2400" dirty="0" smtClean="0">
                          <a:latin typeface="Times New Roman" pitchFamily="18" charset="0"/>
                          <a:cs typeface="Times New Roman" pitchFamily="18" charset="0"/>
                        </a:rPr>
                        <a:t>Actuellement</a:t>
                      </a:r>
                      <a:endParaRPr lang="fr-FR" sz="2400" dirty="0">
                        <a:latin typeface="Times New Roman" pitchFamily="18" charset="0"/>
                        <a:cs typeface="Times New Roman" pitchFamily="18" charset="0"/>
                      </a:endParaRPr>
                    </a:p>
                  </a:txBody>
                  <a:tcPr/>
                </a:tc>
                <a:tc>
                  <a:txBody>
                    <a:bodyPr/>
                    <a:lstStyle/>
                    <a:p>
                      <a:pPr algn="ctr"/>
                      <a:r>
                        <a:rPr lang="fr-FR" sz="2400" dirty="0" smtClean="0">
                          <a:latin typeface="Times New Roman" pitchFamily="18" charset="0"/>
                          <a:cs typeface="Times New Roman" pitchFamily="18" charset="0"/>
                        </a:rPr>
                        <a:t>A partir de 2016</a:t>
                      </a:r>
                      <a:endParaRPr lang="fr-FR" sz="2400" dirty="0">
                        <a:latin typeface="Times New Roman" pitchFamily="18" charset="0"/>
                        <a:cs typeface="Times New Roman" pitchFamily="18" charset="0"/>
                      </a:endParaRPr>
                    </a:p>
                  </a:txBody>
                  <a:tcPr/>
                </a:tc>
              </a:tr>
              <a:tr h="2628627">
                <a:tc>
                  <a:txBody>
                    <a:bodyPr/>
                    <a:lstStyle/>
                    <a:p>
                      <a:pPr lvl="0" algn="just">
                        <a:buFont typeface="Wingdings"/>
                        <a:buNone/>
                      </a:pPr>
                      <a:endParaRPr kumimoji="0" lang="fr-FR" sz="2000" b="1" i="0" kern="1200" dirty="0" smtClean="0">
                        <a:solidFill>
                          <a:schemeClr val="dk1"/>
                        </a:solidFill>
                        <a:latin typeface="Times New Roman" pitchFamily="18" charset="0"/>
                        <a:ea typeface="+mn-ea"/>
                        <a:cs typeface="Times New Roman" pitchFamily="18" charset="0"/>
                      </a:endParaRPr>
                    </a:p>
                    <a:p>
                      <a:pPr algn="just"/>
                      <a:endParaRPr kumimoji="0" lang="fr-FR" sz="700" b="0" i="0" kern="1200" dirty="0" smtClean="0">
                        <a:solidFill>
                          <a:schemeClr val="dk1"/>
                        </a:solidFill>
                        <a:latin typeface="Times New Roman" pitchFamily="18" charset="0"/>
                        <a:ea typeface="+mn-ea"/>
                        <a:cs typeface="Times New Roman" pitchFamily="18" charset="0"/>
                      </a:endParaRPr>
                    </a:p>
                    <a:p>
                      <a:pPr algn="just"/>
                      <a:r>
                        <a:rPr kumimoji="0" lang="fr-FR" sz="2400" b="0" i="0" kern="1200" dirty="0" smtClean="0">
                          <a:solidFill>
                            <a:schemeClr val="dk1"/>
                          </a:solidFill>
                          <a:latin typeface="Times New Roman" pitchFamily="18" charset="0"/>
                          <a:ea typeface="+mn-ea"/>
                          <a:cs typeface="Times New Roman" pitchFamily="18" charset="0"/>
                        </a:rPr>
                        <a:t>Il obtient la mention :</a:t>
                      </a:r>
                    </a:p>
                    <a:p>
                      <a:pPr lvl="1" algn="just"/>
                      <a:r>
                        <a:rPr kumimoji="0" lang="fr-FR" sz="2400" b="0" i="0" kern="1200" dirty="0" smtClean="0">
                          <a:solidFill>
                            <a:schemeClr val="dk1"/>
                          </a:solidFill>
                          <a:latin typeface="Times New Roman" pitchFamily="18" charset="0"/>
                          <a:ea typeface="+mn-ea"/>
                          <a:cs typeface="Times New Roman" pitchFamily="18" charset="0"/>
                          <a:sym typeface="Wingdings"/>
                        </a:rPr>
                        <a:t> </a:t>
                      </a:r>
                      <a:r>
                        <a:rPr kumimoji="0" lang="fr-FR" sz="2400" b="0" i="0" kern="1200" dirty="0" smtClean="0">
                          <a:solidFill>
                            <a:schemeClr val="dk1"/>
                          </a:solidFill>
                          <a:latin typeface="Times New Roman" pitchFamily="18" charset="0"/>
                          <a:ea typeface="+mn-ea"/>
                          <a:cs typeface="Times New Roman" pitchFamily="18" charset="0"/>
                        </a:rPr>
                        <a:t>assez bien s’il cumule plus de 216 points</a:t>
                      </a:r>
                    </a:p>
                    <a:p>
                      <a:pPr lvl="1" algn="just"/>
                      <a:r>
                        <a:rPr kumimoji="0" lang="fr-FR" sz="2400" b="0" i="0" kern="1200" dirty="0" smtClean="0">
                          <a:solidFill>
                            <a:schemeClr val="dk1"/>
                          </a:solidFill>
                          <a:latin typeface="Times New Roman" pitchFamily="18" charset="0"/>
                          <a:ea typeface="+mn-ea"/>
                          <a:cs typeface="Times New Roman" pitchFamily="18" charset="0"/>
                          <a:sym typeface="Wingdings"/>
                        </a:rPr>
                        <a:t> </a:t>
                      </a:r>
                      <a:r>
                        <a:rPr kumimoji="0" lang="fr-FR" sz="2400" b="0" i="0" kern="1200" dirty="0" smtClean="0">
                          <a:solidFill>
                            <a:schemeClr val="dk1"/>
                          </a:solidFill>
                          <a:latin typeface="Times New Roman" pitchFamily="18" charset="0"/>
                          <a:ea typeface="+mn-ea"/>
                          <a:cs typeface="Times New Roman" pitchFamily="18" charset="0"/>
                        </a:rPr>
                        <a:t>bien s’il cumule plus de 252 points</a:t>
                      </a:r>
                    </a:p>
                    <a:p>
                      <a:pPr lvl="1" algn="just"/>
                      <a:r>
                        <a:rPr kumimoji="0" lang="fr-FR" sz="2400" b="0" i="0" kern="1200" dirty="0" smtClean="0">
                          <a:solidFill>
                            <a:schemeClr val="dk1"/>
                          </a:solidFill>
                          <a:latin typeface="Times New Roman" pitchFamily="18" charset="0"/>
                          <a:ea typeface="+mn-ea"/>
                          <a:cs typeface="Times New Roman" pitchFamily="18" charset="0"/>
                          <a:sym typeface="Wingdings"/>
                        </a:rPr>
                        <a:t> </a:t>
                      </a:r>
                      <a:r>
                        <a:rPr kumimoji="0" lang="fr-FR" sz="2400" b="0" i="0" kern="1200" dirty="0" smtClean="0">
                          <a:solidFill>
                            <a:schemeClr val="dk1"/>
                          </a:solidFill>
                          <a:latin typeface="Times New Roman" pitchFamily="18" charset="0"/>
                          <a:ea typeface="+mn-ea"/>
                          <a:cs typeface="Times New Roman" pitchFamily="18" charset="0"/>
                        </a:rPr>
                        <a:t>très bien s’il cumule plus de 288 points</a:t>
                      </a:r>
                      <a:endParaRPr kumimoji="0" lang="fr-FR" sz="2000" b="0" i="0" kern="1200" dirty="0" smtClean="0">
                        <a:solidFill>
                          <a:schemeClr val="dk1"/>
                        </a:solidFill>
                        <a:latin typeface="Times New Roman" pitchFamily="18" charset="0"/>
                        <a:ea typeface="+mn-ea"/>
                        <a:cs typeface="Times New Roman" pitchFamily="18" charset="0"/>
                      </a:endParaRPr>
                    </a:p>
                    <a:p>
                      <a:pPr algn="just"/>
                      <a:endParaRPr lang="fr-FR" dirty="0">
                        <a:latin typeface="Times New Roman" pitchFamily="18" charset="0"/>
                        <a:cs typeface="Times New Roman" pitchFamily="18" charset="0"/>
                      </a:endParaRPr>
                    </a:p>
                  </a:txBody>
                  <a:tcPr/>
                </a:tc>
                <a:tc>
                  <a:txBody>
                    <a:bodyPr/>
                    <a:lstStyle/>
                    <a:p>
                      <a:pPr algn="just"/>
                      <a:endParaRPr kumimoji="0" lang="fr-FR" sz="600" b="0" i="0" kern="1200" dirty="0" smtClean="0">
                        <a:solidFill>
                          <a:schemeClr val="dk1"/>
                        </a:solidFill>
                        <a:latin typeface="Times New Roman" pitchFamily="18" charset="0"/>
                        <a:ea typeface="+mn-ea"/>
                        <a:cs typeface="Times New Roman" pitchFamily="18" charset="0"/>
                      </a:endParaRPr>
                    </a:p>
                    <a:p>
                      <a:pPr algn="just"/>
                      <a:endParaRPr kumimoji="0" lang="fr-FR" sz="2400" b="0" i="0" kern="1200" dirty="0" smtClean="0">
                        <a:solidFill>
                          <a:schemeClr val="dk1"/>
                        </a:solidFill>
                        <a:latin typeface="Times New Roman" pitchFamily="18" charset="0"/>
                        <a:ea typeface="+mn-ea"/>
                        <a:cs typeface="Times New Roman" pitchFamily="18" charset="0"/>
                      </a:endParaRPr>
                    </a:p>
                    <a:p>
                      <a:pPr algn="just"/>
                      <a:r>
                        <a:rPr kumimoji="0" lang="fr-FR" sz="2400" b="0" i="0" kern="1200" dirty="0" smtClean="0">
                          <a:solidFill>
                            <a:schemeClr val="dk1"/>
                          </a:solidFill>
                          <a:latin typeface="Times New Roman" pitchFamily="18" charset="0"/>
                          <a:ea typeface="+mn-ea"/>
                          <a:cs typeface="Times New Roman" pitchFamily="18" charset="0"/>
                        </a:rPr>
                        <a:t>Il obtient la mention :</a:t>
                      </a:r>
                    </a:p>
                    <a:p>
                      <a:pPr lvl="1" algn="just"/>
                      <a:r>
                        <a:rPr kumimoji="0" lang="fr-FR" sz="2400" b="0" i="0" kern="1200" dirty="0" smtClean="0">
                          <a:solidFill>
                            <a:schemeClr val="dk1"/>
                          </a:solidFill>
                          <a:latin typeface="Times New Roman" pitchFamily="18" charset="0"/>
                          <a:ea typeface="+mn-ea"/>
                          <a:cs typeface="Times New Roman" pitchFamily="18" charset="0"/>
                          <a:sym typeface="Wingdings"/>
                        </a:rPr>
                        <a:t> </a:t>
                      </a:r>
                      <a:r>
                        <a:rPr kumimoji="0" lang="fr-FR" sz="2400" b="0" i="0" kern="1200" dirty="0" smtClean="0">
                          <a:solidFill>
                            <a:schemeClr val="dk1"/>
                          </a:solidFill>
                          <a:latin typeface="Times New Roman" pitchFamily="18" charset="0"/>
                          <a:ea typeface="+mn-ea"/>
                          <a:cs typeface="Times New Roman" pitchFamily="18" charset="0"/>
                        </a:rPr>
                        <a:t>assez bien s’il cumule plus de 420 points</a:t>
                      </a:r>
                    </a:p>
                    <a:p>
                      <a:pPr lvl="1" algn="just"/>
                      <a:r>
                        <a:rPr kumimoji="0" lang="fr-FR" sz="2400" b="0" i="0" kern="1200" dirty="0" smtClean="0">
                          <a:solidFill>
                            <a:schemeClr val="dk1"/>
                          </a:solidFill>
                          <a:latin typeface="Times New Roman" pitchFamily="18" charset="0"/>
                          <a:ea typeface="+mn-ea"/>
                          <a:cs typeface="Times New Roman" pitchFamily="18" charset="0"/>
                          <a:sym typeface="Wingdings"/>
                        </a:rPr>
                        <a:t> </a:t>
                      </a:r>
                      <a:r>
                        <a:rPr kumimoji="0" lang="fr-FR" sz="2400" b="0" i="0" kern="1200" dirty="0" smtClean="0">
                          <a:solidFill>
                            <a:schemeClr val="dk1"/>
                          </a:solidFill>
                          <a:latin typeface="Times New Roman" pitchFamily="18" charset="0"/>
                          <a:ea typeface="+mn-ea"/>
                          <a:cs typeface="Times New Roman" pitchFamily="18" charset="0"/>
                        </a:rPr>
                        <a:t>bien s’il cumule plus de 490 points</a:t>
                      </a:r>
                    </a:p>
                    <a:p>
                      <a:pPr lvl="1" algn="just">
                        <a:buFont typeface="Wingdings"/>
                        <a:buChar char=""/>
                      </a:pPr>
                      <a:r>
                        <a:rPr kumimoji="0" lang="fr-FR" sz="2400" b="0" i="0" kern="1200" dirty="0" smtClean="0">
                          <a:solidFill>
                            <a:schemeClr val="dk1"/>
                          </a:solidFill>
                          <a:latin typeface="Times New Roman" pitchFamily="18" charset="0"/>
                          <a:ea typeface="+mn-ea"/>
                          <a:cs typeface="Times New Roman" pitchFamily="18" charset="0"/>
                        </a:rPr>
                        <a:t> très bien s’il cumule plus de 560 points </a:t>
                      </a:r>
                    </a:p>
                    <a:p>
                      <a:pPr lvl="1" algn="just">
                        <a:buFont typeface="Wingdings"/>
                        <a:buChar char=""/>
                      </a:pPr>
                      <a:endParaRPr kumimoji="0" lang="fr-FR" sz="2400" b="0" i="0" kern="1200" dirty="0" smtClean="0">
                        <a:solidFill>
                          <a:schemeClr val="dk1"/>
                        </a:solidFill>
                        <a:latin typeface="Times New Roman" pitchFamily="18" charset="0"/>
                        <a:ea typeface="+mn-ea"/>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340</TotalTime>
  <Words>482</Words>
  <Application>Microsoft Office PowerPoint</Application>
  <PresentationFormat>Affichage à l'écran (4:3)</PresentationFormat>
  <Paragraphs>205</Paragraphs>
  <Slides>24</Slides>
  <Notes>5</Notes>
  <HiddenSlides>0</HiddenSlides>
  <MMClips>0</MMClips>
  <ScaleCrop>false</ScaleCrop>
  <HeadingPairs>
    <vt:vector size="4" baseType="variant">
      <vt:variant>
        <vt:lpstr>Thème</vt:lpstr>
      </vt:variant>
      <vt:variant>
        <vt:i4>1</vt:i4>
      </vt:variant>
      <vt:variant>
        <vt:lpstr>Titres des diapositives</vt:lpstr>
      </vt:variant>
      <vt:variant>
        <vt:i4>24</vt:i4>
      </vt:variant>
    </vt:vector>
  </HeadingPairs>
  <TitlesOfParts>
    <vt:vector size="25" baseType="lpstr">
      <vt:lpstr>Débit</vt:lpstr>
      <vt:lpstr>Livret scolaire et DNB  décret n° 2015-1929 du 31-12-2015 - J.O. du 3-1-2016  (B.O N°3 du 21 janvier 2016) note de service n° 2016-063 du 6-4-2016</vt:lpstr>
      <vt:lpstr>Le livret scolaire :</vt:lpstr>
      <vt:lpstr>Diapositive 3</vt:lpstr>
      <vt:lpstr>Diapositive 4</vt:lpstr>
      <vt:lpstr>Diapositive 5</vt:lpstr>
      <vt:lpstr>Le brevet : avant / après</vt:lpstr>
      <vt:lpstr>Diapositive 7</vt:lpstr>
      <vt:lpstr>Diapositive 8</vt:lpstr>
      <vt:lpstr>Diapositive 9</vt:lpstr>
      <vt:lpstr>Diapositive 10</vt:lpstr>
      <vt:lpstr>Les épreuves :</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Calendrier des épreuves :</vt:lpstr>
      <vt:lpstr>Diapositive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Livret scolaire et DNB</dc:title>
  <dc:creator>Phikat</dc:creator>
  <cp:lastModifiedBy>Phikat</cp:lastModifiedBy>
  <cp:revision>20</cp:revision>
  <dcterms:created xsi:type="dcterms:W3CDTF">2016-03-23T12:57:56Z</dcterms:created>
  <dcterms:modified xsi:type="dcterms:W3CDTF">2016-05-02T17:01:15Z</dcterms:modified>
</cp:coreProperties>
</file>