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372" y="4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862E0C11-716E-4E87-BE86-2D809989F570}"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62E0C11-716E-4E87-BE86-2D809989F57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62E0C11-716E-4E87-BE86-2D809989F57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62E0C11-716E-4E87-BE86-2D809989F57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862E0C11-716E-4E87-BE86-2D809989F570}"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62E0C11-716E-4E87-BE86-2D809989F57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862E0C11-716E-4E87-BE86-2D809989F570}"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862E0C11-716E-4E87-BE86-2D809989F57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862E0C11-716E-4E87-BE86-2D809989F57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0CB94E27-AE77-4CAF-B703-B40CA7F2B43D}" type="datetimeFigureOut">
              <a:rPr lang="fr-FR" smtClean="0"/>
              <a:pPr/>
              <a:t>04/05/2019</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862E0C11-716E-4E87-BE86-2D809989F57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0CB94E27-AE77-4CAF-B703-B40CA7F2B43D}" type="datetimeFigureOut">
              <a:rPr lang="fr-FR" smtClean="0"/>
              <a:pPr/>
              <a:t>04/05/2019</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862E0C11-716E-4E87-BE86-2D809989F57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0CB94E27-AE77-4CAF-B703-B40CA7F2B43D}" type="datetimeFigureOut">
              <a:rPr lang="fr-FR" smtClean="0"/>
              <a:pPr/>
              <a:t>04/05/2019</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62E0C11-716E-4E87-BE86-2D809989F570}"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971600" y="1700808"/>
            <a:ext cx="7772400" cy="1975104"/>
          </a:xfrm>
        </p:spPr>
        <p:txBody>
          <a:bodyPr/>
          <a:lstStyle/>
          <a:p>
            <a:pPr algn="ctr"/>
            <a:r>
              <a:rPr lang="fr-FR" sz="6600" dirty="0" smtClean="0"/>
              <a:t>ALGORITHMIQUE ET PROGRAMMATION</a:t>
            </a:r>
            <a:br>
              <a:rPr lang="fr-FR" sz="6600" dirty="0" smtClean="0"/>
            </a:br>
            <a:r>
              <a:rPr lang="fr-FR" sz="6600" dirty="0" smtClean="0"/>
              <a:t>2</a:t>
            </a:r>
            <a:r>
              <a:rPr lang="fr-FR" sz="6600" baseline="30000" dirty="0" smtClean="0"/>
              <a:t>nde</a:t>
            </a:r>
            <a:r>
              <a:rPr lang="fr-FR" sz="6600" dirty="0" smtClean="0"/>
              <a:t> BAC PRO</a:t>
            </a:r>
            <a:endParaRPr lang="fr-FR"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Probabilités</a:t>
            </a:r>
            <a:endParaRPr lang="fr-FR" dirty="0"/>
          </a:p>
        </p:txBody>
      </p:sp>
      <p:sp>
        <p:nvSpPr>
          <p:cNvPr id="4" name="Espace réservé du contenu 3"/>
          <p:cNvSpPr>
            <a:spLocks noGrp="1"/>
          </p:cNvSpPr>
          <p:nvPr>
            <p:ph sz="half" idx="2"/>
          </p:nvPr>
        </p:nvSpPr>
        <p:spPr>
          <a:xfrm>
            <a:off x="395536" y="3573016"/>
            <a:ext cx="8496944" cy="4525963"/>
          </a:xfrm>
        </p:spPr>
        <p:txBody>
          <a:bodyPr/>
          <a:lstStyle/>
          <a:p>
            <a:r>
              <a:rPr lang="fr-FR" dirty="0" smtClean="0"/>
              <a:t>Pour estimer une probabilité non triviale, la simulation est fournie car trop difficile à programmer pour les élèves. On peut envisager d’utiliser </a:t>
            </a:r>
            <a:r>
              <a:rPr lang="fr-FR" dirty="0" smtClean="0">
                <a:solidFill>
                  <a:schemeClr val="accent3">
                    <a:lumMod val="60000"/>
                    <a:lumOff val="40000"/>
                  </a:schemeClr>
                </a:solidFill>
              </a:rPr>
              <a:t>Scratch</a:t>
            </a:r>
            <a:r>
              <a:rPr lang="fr-FR" dirty="0" smtClean="0"/>
              <a:t> ou </a:t>
            </a:r>
            <a:r>
              <a:rPr lang="fr-FR" dirty="0" err="1" smtClean="0">
                <a:solidFill>
                  <a:schemeClr val="accent3">
                    <a:lumMod val="60000"/>
                    <a:lumOff val="40000"/>
                  </a:schemeClr>
                </a:solidFill>
              </a:rPr>
              <a:t>Geogebra</a:t>
            </a:r>
            <a:r>
              <a:rPr lang="fr-FR" dirty="0" smtClean="0"/>
              <a:t> à ces fins ces solutions étant plus visuelles.</a:t>
            </a:r>
          </a:p>
          <a:p>
            <a:r>
              <a:rPr lang="fr-FR" dirty="0" smtClean="0"/>
              <a:t>Sur Python, on utilisera la bibliothèque </a:t>
            </a:r>
            <a:r>
              <a:rPr lang="fr-FR" dirty="0" err="1" smtClean="0">
                <a:solidFill>
                  <a:schemeClr val="accent3">
                    <a:lumMod val="60000"/>
                    <a:lumOff val="40000"/>
                  </a:schemeClr>
                </a:solidFill>
              </a:rPr>
              <a:t>random</a:t>
            </a:r>
            <a:r>
              <a:rPr lang="fr-FR" dirty="0" smtClean="0"/>
              <a:t> pour manipuler des nombres aléatoires.</a:t>
            </a:r>
            <a:endParaRPr lang="fr-FR" dirty="0"/>
          </a:p>
        </p:txBody>
      </p:sp>
      <p:pic>
        <p:nvPicPr>
          <p:cNvPr id="8194" name="Picture 2"/>
          <p:cNvPicPr>
            <a:picLocks noGrp="1" noChangeAspect="1" noChangeArrowheads="1"/>
          </p:cNvPicPr>
          <p:nvPr>
            <p:ph sz="half" idx="1"/>
          </p:nvPr>
        </p:nvPicPr>
        <p:blipFill>
          <a:blip r:embed="rId2" cstate="email"/>
          <a:srcRect/>
          <a:stretch>
            <a:fillRect/>
          </a:stretch>
        </p:blipFill>
        <p:spPr bwMode="auto">
          <a:xfrm>
            <a:off x="251520" y="1268760"/>
            <a:ext cx="871296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Probabilités</a:t>
            </a:r>
            <a:endParaRPr lang="fr-FR" dirty="0"/>
          </a:p>
        </p:txBody>
      </p:sp>
      <p:sp>
        <p:nvSpPr>
          <p:cNvPr id="4" name="Espace réservé du contenu 3"/>
          <p:cNvSpPr>
            <a:spLocks noGrp="1"/>
          </p:cNvSpPr>
          <p:nvPr>
            <p:ph sz="half" idx="2"/>
          </p:nvPr>
        </p:nvSpPr>
        <p:spPr>
          <a:xfrm>
            <a:off x="4932040" y="1412776"/>
            <a:ext cx="4038600" cy="4525963"/>
          </a:xfrm>
        </p:spPr>
        <p:txBody>
          <a:bodyPr>
            <a:normAutofit lnSpcReduction="10000"/>
          </a:bodyPr>
          <a:lstStyle/>
          <a:p>
            <a:pPr>
              <a:buNone/>
            </a:pPr>
            <a:r>
              <a:rPr lang="fr-FR" dirty="0" smtClean="0"/>
              <a:t>     Comme </a:t>
            </a:r>
            <a:r>
              <a:rPr lang="fr-FR" dirty="0" smtClean="0"/>
              <a:t>probabilité non triviale, celle de réaliser un franc carreau est facilement estimée à l’aide d’une simulation réalisée sur Scratch. Les élèves ont juste à renseigner le nombre de lancers qu’ils souhaitent effectuer.</a:t>
            </a:r>
            <a:endParaRPr lang="fr-FR" dirty="0"/>
          </a:p>
        </p:txBody>
      </p:sp>
      <p:pic>
        <p:nvPicPr>
          <p:cNvPr id="9218" name="Picture 2"/>
          <p:cNvPicPr>
            <a:picLocks noGrp="1" noChangeAspect="1" noChangeArrowheads="1"/>
          </p:cNvPicPr>
          <p:nvPr>
            <p:ph sz="half" idx="1"/>
          </p:nvPr>
        </p:nvPicPr>
        <p:blipFill>
          <a:blip r:embed="rId2" cstate="email"/>
          <a:srcRect/>
          <a:stretch>
            <a:fillRect/>
          </a:stretch>
        </p:blipFill>
        <p:spPr bwMode="auto">
          <a:xfrm>
            <a:off x="323528" y="1628800"/>
            <a:ext cx="4620513" cy="3960440"/>
          </a:xfrm>
          <a:prstGeom prst="rect">
            <a:avLst/>
          </a:prstGeom>
          <a:noFill/>
          <a:ln w="9525">
            <a:noFill/>
            <a:miter lim="800000"/>
            <a:headEnd/>
            <a:tailEnd/>
          </a:ln>
        </p:spPr>
      </p:pic>
      <p:sp>
        <p:nvSpPr>
          <p:cNvPr id="6" name="ZoneTexte 5"/>
          <p:cNvSpPr txBox="1"/>
          <p:nvPr/>
        </p:nvSpPr>
        <p:spPr>
          <a:xfrm>
            <a:off x="611560" y="5877272"/>
            <a:ext cx="4301947" cy="369332"/>
          </a:xfrm>
          <a:prstGeom prst="rect">
            <a:avLst/>
          </a:prstGeom>
          <a:noFill/>
        </p:spPr>
        <p:txBody>
          <a:bodyPr wrap="none" rtlCol="0">
            <a:spAutoFit/>
          </a:bodyPr>
          <a:lstStyle/>
          <a:p>
            <a:r>
              <a:rPr lang="fr-FR" dirty="0" smtClean="0"/>
              <a:t>https://scratch.mit.edu/projects/211778254/</a:t>
            </a: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Probabilités</a:t>
            </a:r>
            <a:endParaRPr lang="fr-FR" dirty="0"/>
          </a:p>
        </p:txBody>
      </p:sp>
      <p:sp>
        <p:nvSpPr>
          <p:cNvPr id="4" name="Espace réservé du contenu 3"/>
          <p:cNvSpPr>
            <a:spLocks noGrp="1"/>
          </p:cNvSpPr>
          <p:nvPr>
            <p:ph sz="half" idx="2"/>
          </p:nvPr>
        </p:nvSpPr>
        <p:spPr>
          <a:xfrm>
            <a:off x="323528" y="1196753"/>
            <a:ext cx="8676456" cy="3024336"/>
          </a:xfrm>
        </p:spPr>
        <p:txBody>
          <a:bodyPr>
            <a:normAutofit/>
          </a:bodyPr>
          <a:lstStyle/>
          <a:p>
            <a:pPr>
              <a:buNone/>
            </a:pPr>
            <a:r>
              <a:rPr lang="fr-FR" dirty="0" smtClean="0"/>
              <a:t>     On </a:t>
            </a:r>
            <a:r>
              <a:rPr lang="fr-FR" dirty="0" smtClean="0"/>
              <a:t>peut envisager de faire compléter aux élèves une fonction Python qui calcule la fréquence de la somme de deux dés sur un nombre de lancers défini et ainsi percevoir la loi des grands nombres.</a:t>
            </a:r>
            <a:endParaRPr lang="fr-FR" dirty="0"/>
          </a:p>
        </p:txBody>
      </p:sp>
      <p:pic>
        <p:nvPicPr>
          <p:cNvPr id="10242" name="Picture 2"/>
          <p:cNvPicPr>
            <a:picLocks noGrp="1" noChangeAspect="1" noChangeArrowheads="1"/>
          </p:cNvPicPr>
          <p:nvPr>
            <p:ph sz="half" idx="1"/>
          </p:nvPr>
        </p:nvPicPr>
        <p:blipFill>
          <a:blip r:embed="rId2" cstate="email"/>
          <a:srcRect/>
          <a:stretch>
            <a:fillRect/>
          </a:stretch>
        </p:blipFill>
        <p:spPr bwMode="auto">
          <a:xfrm>
            <a:off x="323528" y="3284984"/>
            <a:ext cx="8605463" cy="1609152"/>
          </a:xfrm>
          <a:prstGeom prst="rect">
            <a:avLst/>
          </a:prstGeom>
          <a:noFill/>
          <a:ln w="9525">
            <a:noFill/>
            <a:miter lim="800000"/>
            <a:headEnd/>
            <a:tailEnd/>
          </a:ln>
        </p:spPr>
      </p:pic>
      <p:sp>
        <p:nvSpPr>
          <p:cNvPr id="6" name="ZoneTexte 5"/>
          <p:cNvSpPr txBox="1"/>
          <p:nvPr/>
        </p:nvSpPr>
        <p:spPr>
          <a:xfrm>
            <a:off x="1907704" y="5301208"/>
            <a:ext cx="5472973" cy="369332"/>
          </a:xfrm>
          <a:prstGeom prst="rect">
            <a:avLst/>
          </a:prstGeom>
          <a:noFill/>
        </p:spPr>
        <p:txBody>
          <a:bodyPr wrap="none" rtlCol="0">
            <a:spAutoFit/>
          </a:bodyPr>
          <a:lstStyle/>
          <a:p>
            <a:r>
              <a:rPr lang="fr-FR" dirty="0" smtClean="0"/>
              <a:t>https://repl.it/@ausine/Frequence-somme-de-deux-des</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Fonctions</a:t>
            </a:r>
            <a:endParaRPr lang="fr-FR" dirty="0"/>
          </a:p>
        </p:txBody>
      </p:sp>
      <p:sp>
        <p:nvSpPr>
          <p:cNvPr id="4" name="Espace réservé du contenu 3"/>
          <p:cNvSpPr>
            <a:spLocks noGrp="1"/>
          </p:cNvSpPr>
          <p:nvPr>
            <p:ph sz="half" idx="2"/>
          </p:nvPr>
        </p:nvSpPr>
        <p:spPr>
          <a:xfrm>
            <a:off x="683568" y="3645024"/>
            <a:ext cx="7920880" cy="4525963"/>
          </a:xfrm>
        </p:spPr>
        <p:txBody>
          <a:bodyPr/>
          <a:lstStyle/>
          <a:p>
            <a:pPr>
              <a:buNone/>
            </a:pPr>
            <a:r>
              <a:rPr lang="fr-FR" dirty="0" smtClean="0"/>
              <a:t>     C’est </a:t>
            </a:r>
            <a:r>
              <a:rPr lang="fr-FR" dirty="0" smtClean="0"/>
              <a:t>en traitant cette partie du programme que le mot  </a:t>
            </a:r>
            <a:r>
              <a:rPr lang="fr-FR" i="1" dirty="0" smtClean="0"/>
              <a:t>Fonction </a:t>
            </a:r>
            <a:r>
              <a:rPr lang="fr-FR" dirty="0" smtClean="0"/>
              <a:t> prend tout son sens.</a:t>
            </a:r>
          </a:p>
          <a:p>
            <a:endParaRPr lang="fr-FR" dirty="0"/>
          </a:p>
        </p:txBody>
      </p:sp>
      <p:pic>
        <p:nvPicPr>
          <p:cNvPr id="11266" name="Picture 2"/>
          <p:cNvPicPr>
            <a:picLocks noGrp="1" noChangeAspect="1" noChangeArrowheads="1"/>
          </p:cNvPicPr>
          <p:nvPr>
            <p:ph sz="half" idx="1"/>
          </p:nvPr>
        </p:nvPicPr>
        <p:blipFill>
          <a:blip r:embed="rId2" cstate="email"/>
          <a:srcRect/>
          <a:stretch>
            <a:fillRect/>
          </a:stretch>
        </p:blipFill>
        <p:spPr bwMode="auto">
          <a:xfrm>
            <a:off x="611560" y="1412776"/>
            <a:ext cx="8019891"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Fonctions</a:t>
            </a:r>
            <a:endParaRPr lang="fr-FR" dirty="0"/>
          </a:p>
        </p:txBody>
      </p:sp>
      <p:sp>
        <p:nvSpPr>
          <p:cNvPr id="3" name="Espace réservé du contenu 2"/>
          <p:cNvSpPr>
            <a:spLocks noGrp="1"/>
          </p:cNvSpPr>
          <p:nvPr>
            <p:ph sz="half" idx="1"/>
          </p:nvPr>
        </p:nvSpPr>
        <p:spPr>
          <a:xfrm>
            <a:off x="464344" y="1770501"/>
            <a:ext cx="8212112" cy="4525963"/>
          </a:xfrm>
        </p:spPr>
        <p:txBody>
          <a:bodyPr/>
          <a:lstStyle/>
          <a:p>
            <a:r>
              <a:rPr lang="fr-FR" dirty="0" smtClean="0"/>
              <a:t>Python peut nous permettre de remplir aisément un tableau de valeurs pour une fonction donnée.</a:t>
            </a:r>
          </a:p>
          <a:p>
            <a:r>
              <a:rPr lang="fr-FR" dirty="0" smtClean="0"/>
              <a:t>Exemple pour f telle que </a:t>
            </a:r>
            <a:r>
              <a:rPr lang="fr-FR" dirty="0" smtClean="0">
                <a:latin typeface="+mj-lt"/>
              </a:rPr>
              <a:t>f(x)=3x²+2x-1 et x compris entre 1 et 10 :</a:t>
            </a:r>
            <a:endParaRPr lang="fr-FR" dirty="0">
              <a:latin typeface="+mj-lt"/>
            </a:endParaRPr>
          </a:p>
        </p:txBody>
      </p:sp>
      <p:pic>
        <p:nvPicPr>
          <p:cNvPr id="12290" name="Picture 2"/>
          <p:cNvPicPr>
            <a:picLocks noGrp="1" noChangeAspect="1" noChangeArrowheads="1"/>
          </p:cNvPicPr>
          <p:nvPr>
            <p:ph sz="half" idx="2"/>
          </p:nvPr>
        </p:nvPicPr>
        <p:blipFill>
          <a:blip r:embed="rId2" cstate="email"/>
          <a:srcRect/>
          <a:stretch>
            <a:fillRect/>
          </a:stretch>
        </p:blipFill>
        <p:spPr bwMode="auto">
          <a:xfrm>
            <a:off x="467544" y="3861048"/>
            <a:ext cx="8436036" cy="1872208"/>
          </a:xfrm>
          <a:prstGeom prst="rect">
            <a:avLst/>
          </a:prstGeom>
          <a:noFill/>
          <a:ln w="9525">
            <a:noFill/>
            <a:miter lim="800000"/>
            <a:headEnd/>
            <a:tailEnd/>
          </a:ln>
        </p:spPr>
      </p:pic>
      <p:sp>
        <p:nvSpPr>
          <p:cNvPr id="6" name="ZoneTexte 5"/>
          <p:cNvSpPr txBox="1"/>
          <p:nvPr/>
        </p:nvSpPr>
        <p:spPr>
          <a:xfrm>
            <a:off x="2627784" y="5877272"/>
            <a:ext cx="4236160" cy="369332"/>
          </a:xfrm>
          <a:prstGeom prst="rect">
            <a:avLst/>
          </a:prstGeom>
          <a:noFill/>
        </p:spPr>
        <p:txBody>
          <a:bodyPr wrap="none" rtlCol="0">
            <a:spAutoFit/>
          </a:bodyPr>
          <a:lstStyle/>
          <a:p>
            <a:r>
              <a:rPr lang="fr-FR" dirty="0" smtClean="0"/>
              <a:t>https://repl.it/@ausine/Tableau-de-valeurs</a:t>
            </a: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Fonctions</a:t>
            </a:r>
            <a:endParaRPr lang="fr-FR" dirty="0"/>
          </a:p>
        </p:txBody>
      </p:sp>
      <p:sp>
        <p:nvSpPr>
          <p:cNvPr id="3" name="Espace réservé du contenu 2"/>
          <p:cNvSpPr>
            <a:spLocks noGrp="1"/>
          </p:cNvSpPr>
          <p:nvPr>
            <p:ph sz="half" idx="1"/>
          </p:nvPr>
        </p:nvSpPr>
        <p:spPr>
          <a:xfrm>
            <a:off x="464344" y="1770501"/>
            <a:ext cx="8284120" cy="1874523"/>
          </a:xfrm>
        </p:spPr>
        <p:txBody>
          <a:bodyPr/>
          <a:lstStyle/>
          <a:p>
            <a:pPr>
              <a:buNone/>
            </a:pPr>
            <a:r>
              <a:rPr lang="fr-FR" dirty="0" smtClean="0"/>
              <a:t>     On peut également demander aux élèves d’écrire une fonction Python qui renvoie l’équation réduite d’une droite passant par deux points de coordonnées données.</a:t>
            </a:r>
            <a:endParaRPr lang="fr-FR" dirty="0"/>
          </a:p>
        </p:txBody>
      </p:sp>
      <p:pic>
        <p:nvPicPr>
          <p:cNvPr id="1026" name="Picture 2"/>
          <p:cNvPicPr>
            <a:picLocks noGrp="1" noChangeAspect="1" noChangeArrowheads="1"/>
          </p:cNvPicPr>
          <p:nvPr>
            <p:ph sz="half" idx="2"/>
          </p:nvPr>
        </p:nvPicPr>
        <p:blipFill>
          <a:blip r:embed="rId2" cstate="email"/>
          <a:srcRect/>
          <a:stretch>
            <a:fillRect/>
          </a:stretch>
        </p:blipFill>
        <p:spPr bwMode="auto">
          <a:xfrm>
            <a:off x="0" y="4077072"/>
            <a:ext cx="9012303" cy="1069256"/>
          </a:xfrm>
          <a:prstGeom prst="rect">
            <a:avLst/>
          </a:prstGeom>
          <a:noFill/>
          <a:ln w="9525">
            <a:noFill/>
            <a:miter lim="800000"/>
            <a:headEnd/>
            <a:tailEnd/>
          </a:ln>
        </p:spPr>
      </p:pic>
      <p:sp>
        <p:nvSpPr>
          <p:cNvPr id="6" name="ZoneTexte 5"/>
          <p:cNvSpPr txBox="1"/>
          <p:nvPr/>
        </p:nvSpPr>
        <p:spPr>
          <a:xfrm>
            <a:off x="2987824" y="5517232"/>
            <a:ext cx="4033476" cy="369332"/>
          </a:xfrm>
          <a:prstGeom prst="rect">
            <a:avLst/>
          </a:prstGeom>
          <a:noFill/>
        </p:spPr>
        <p:txBody>
          <a:bodyPr wrap="none" rtlCol="0">
            <a:spAutoFit/>
          </a:bodyPr>
          <a:lstStyle/>
          <a:p>
            <a:r>
              <a:rPr lang="fr-FR" dirty="0" smtClean="0"/>
              <a:t>https://repl.it/@ausine/Equation-reduite</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Fonctions</a:t>
            </a:r>
            <a:endParaRPr lang="fr-FR" dirty="0"/>
          </a:p>
        </p:txBody>
      </p:sp>
      <p:sp>
        <p:nvSpPr>
          <p:cNvPr id="4" name="Espace réservé du contenu 3"/>
          <p:cNvSpPr>
            <a:spLocks noGrp="1"/>
          </p:cNvSpPr>
          <p:nvPr>
            <p:ph sz="half" idx="2"/>
          </p:nvPr>
        </p:nvSpPr>
        <p:spPr>
          <a:xfrm>
            <a:off x="395536" y="1268761"/>
            <a:ext cx="8280920" cy="1080120"/>
          </a:xfrm>
        </p:spPr>
        <p:txBody>
          <a:bodyPr/>
          <a:lstStyle/>
          <a:p>
            <a:pPr>
              <a:buNone/>
            </a:pPr>
            <a:r>
              <a:rPr lang="fr-FR" dirty="0" smtClean="0"/>
              <a:t>     </a:t>
            </a:r>
            <a:r>
              <a:rPr lang="fr-FR" sz="2400" dirty="0" smtClean="0"/>
              <a:t>Exemple d’algorithme de recherche d’extrema pour une fonction f telle que </a:t>
            </a:r>
            <a:r>
              <a:rPr lang="fr-FR" sz="2400" dirty="0" smtClean="0">
                <a:latin typeface="+mj-lt"/>
              </a:rPr>
              <a:t>f(x)=x</a:t>
            </a:r>
            <a:r>
              <a:rPr lang="fr-FR" sz="2400" baseline="30000" dirty="0" smtClean="0">
                <a:latin typeface="+mj-lt"/>
              </a:rPr>
              <a:t>3</a:t>
            </a:r>
            <a:r>
              <a:rPr lang="fr-FR" sz="2400" dirty="0" smtClean="0">
                <a:latin typeface="+mj-lt"/>
              </a:rPr>
              <a:t>-3x²+2x+5 sur [0;2].</a:t>
            </a:r>
            <a:endParaRPr lang="fr-FR" sz="2400" dirty="0"/>
          </a:p>
        </p:txBody>
      </p:sp>
      <p:pic>
        <p:nvPicPr>
          <p:cNvPr id="2050" name="Picture 2"/>
          <p:cNvPicPr>
            <a:picLocks noGrp="1" noChangeAspect="1" noChangeArrowheads="1"/>
          </p:cNvPicPr>
          <p:nvPr>
            <p:ph sz="half" idx="1"/>
          </p:nvPr>
        </p:nvPicPr>
        <p:blipFill>
          <a:blip r:embed="rId2" cstate="email"/>
          <a:srcRect/>
          <a:stretch>
            <a:fillRect/>
          </a:stretch>
        </p:blipFill>
        <p:spPr bwMode="auto">
          <a:xfrm>
            <a:off x="0" y="2420888"/>
            <a:ext cx="9056806" cy="3096344"/>
          </a:xfrm>
          <a:prstGeom prst="rect">
            <a:avLst/>
          </a:prstGeom>
          <a:noFill/>
          <a:ln w="9525">
            <a:noFill/>
            <a:miter lim="800000"/>
            <a:headEnd/>
            <a:tailEnd/>
          </a:ln>
        </p:spPr>
      </p:pic>
      <p:sp>
        <p:nvSpPr>
          <p:cNvPr id="6" name="ZoneTexte 5"/>
          <p:cNvSpPr txBox="1"/>
          <p:nvPr/>
        </p:nvSpPr>
        <p:spPr>
          <a:xfrm>
            <a:off x="3131840" y="5661248"/>
            <a:ext cx="3419526" cy="369332"/>
          </a:xfrm>
          <a:prstGeom prst="rect">
            <a:avLst/>
          </a:prstGeom>
          <a:noFill/>
        </p:spPr>
        <p:txBody>
          <a:bodyPr wrap="none" rtlCol="0">
            <a:spAutoFit/>
          </a:bodyPr>
          <a:lstStyle/>
          <a:p>
            <a:r>
              <a:rPr lang="fr-FR" dirty="0" smtClean="0"/>
              <a:t>https://repl.it/@ausine/Extremum</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Fonctions</a:t>
            </a:r>
            <a:endParaRPr lang="fr-FR" dirty="0"/>
          </a:p>
        </p:txBody>
      </p:sp>
      <p:sp>
        <p:nvSpPr>
          <p:cNvPr id="3" name="Espace réservé du contenu 2"/>
          <p:cNvSpPr>
            <a:spLocks noGrp="1"/>
          </p:cNvSpPr>
          <p:nvPr>
            <p:ph sz="half" idx="1"/>
          </p:nvPr>
        </p:nvSpPr>
        <p:spPr>
          <a:xfrm>
            <a:off x="464344" y="1770501"/>
            <a:ext cx="8284120" cy="1442475"/>
          </a:xfrm>
        </p:spPr>
        <p:txBody>
          <a:bodyPr/>
          <a:lstStyle/>
          <a:p>
            <a:pPr>
              <a:buNone/>
            </a:pPr>
            <a:r>
              <a:rPr lang="fr-FR" dirty="0" smtClean="0"/>
              <a:t>     Exemple de programme Python recherchant la valeur approchée à une précision donnée de la solution d’une équation de la forme </a:t>
            </a:r>
            <a:r>
              <a:rPr lang="fr-FR" dirty="0" smtClean="0">
                <a:latin typeface="+mj-lt"/>
              </a:rPr>
              <a:t>f(x)=0.</a:t>
            </a:r>
            <a:endParaRPr lang="fr-FR" dirty="0"/>
          </a:p>
        </p:txBody>
      </p:sp>
      <p:pic>
        <p:nvPicPr>
          <p:cNvPr id="3074" name="Picture 2"/>
          <p:cNvPicPr>
            <a:picLocks noGrp="1" noChangeAspect="1" noChangeArrowheads="1"/>
          </p:cNvPicPr>
          <p:nvPr>
            <p:ph sz="half" idx="2"/>
          </p:nvPr>
        </p:nvPicPr>
        <p:blipFill>
          <a:blip r:embed="rId2" cstate="email"/>
          <a:srcRect/>
          <a:stretch>
            <a:fillRect/>
          </a:stretch>
        </p:blipFill>
        <p:spPr bwMode="auto">
          <a:xfrm>
            <a:off x="0" y="3356992"/>
            <a:ext cx="9082609" cy="1512168"/>
          </a:xfrm>
          <a:prstGeom prst="rect">
            <a:avLst/>
          </a:prstGeom>
          <a:noFill/>
          <a:ln w="9525">
            <a:noFill/>
            <a:miter lim="800000"/>
            <a:headEnd/>
            <a:tailEnd/>
          </a:ln>
        </p:spPr>
      </p:pic>
      <p:sp>
        <p:nvSpPr>
          <p:cNvPr id="6" name="ZoneTexte 5"/>
          <p:cNvSpPr txBox="1"/>
          <p:nvPr/>
        </p:nvSpPr>
        <p:spPr>
          <a:xfrm>
            <a:off x="2339752" y="5373216"/>
            <a:ext cx="5561459" cy="369332"/>
          </a:xfrm>
          <a:prstGeom prst="rect">
            <a:avLst/>
          </a:prstGeom>
          <a:noFill/>
        </p:spPr>
        <p:txBody>
          <a:bodyPr wrap="none" rtlCol="0">
            <a:spAutoFit/>
          </a:bodyPr>
          <a:lstStyle/>
          <a:p>
            <a:r>
              <a:rPr lang="fr-FR" dirty="0" smtClean="0"/>
              <a:t>https://repl.it/@ausine/Recherche-solution-equation-fx0</a:t>
            </a:r>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Calculs commerciaux et financiers</a:t>
            </a:r>
            <a:endParaRPr lang="fr-FR" dirty="0"/>
          </a:p>
        </p:txBody>
      </p:sp>
      <p:pic>
        <p:nvPicPr>
          <p:cNvPr id="4098" name="Picture 2"/>
          <p:cNvPicPr>
            <a:picLocks noGrp="1" noChangeAspect="1" noChangeArrowheads="1"/>
          </p:cNvPicPr>
          <p:nvPr>
            <p:ph sz="half" idx="1"/>
          </p:nvPr>
        </p:nvPicPr>
        <p:blipFill>
          <a:blip r:embed="rId2" cstate="email"/>
          <a:srcRect/>
          <a:stretch>
            <a:fillRect/>
          </a:stretch>
        </p:blipFill>
        <p:spPr bwMode="auto">
          <a:xfrm>
            <a:off x="1259632" y="1988840"/>
            <a:ext cx="6885765" cy="1152128"/>
          </a:xfrm>
          <a:prstGeom prst="rect">
            <a:avLst/>
          </a:prstGeom>
          <a:noFill/>
          <a:ln w="9525">
            <a:noFill/>
            <a:miter lim="800000"/>
            <a:headEnd/>
            <a:tailEnd/>
          </a:ln>
        </p:spPr>
      </p:pic>
      <p:pic>
        <p:nvPicPr>
          <p:cNvPr id="4099" name="Picture 3"/>
          <p:cNvPicPr>
            <a:picLocks noGrp="1" noChangeAspect="1" noChangeArrowheads="1"/>
          </p:cNvPicPr>
          <p:nvPr>
            <p:ph sz="half" idx="2"/>
          </p:nvPr>
        </p:nvPicPr>
        <p:blipFill>
          <a:blip r:embed="rId3" cstate="email"/>
          <a:srcRect/>
          <a:stretch>
            <a:fillRect/>
          </a:stretch>
        </p:blipFill>
        <p:spPr bwMode="auto">
          <a:xfrm>
            <a:off x="395536" y="4941168"/>
            <a:ext cx="3240361" cy="792088"/>
          </a:xfrm>
          <a:prstGeom prst="rect">
            <a:avLst/>
          </a:prstGeom>
          <a:noFill/>
          <a:ln w="9525">
            <a:noFill/>
            <a:miter lim="800000"/>
            <a:headEnd/>
            <a:tailEnd/>
          </a:ln>
        </p:spPr>
      </p:pic>
      <p:sp>
        <p:nvSpPr>
          <p:cNvPr id="7" name="ZoneTexte 6"/>
          <p:cNvSpPr txBox="1"/>
          <p:nvPr/>
        </p:nvSpPr>
        <p:spPr>
          <a:xfrm>
            <a:off x="0" y="5877272"/>
            <a:ext cx="3762568" cy="369332"/>
          </a:xfrm>
          <a:prstGeom prst="rect">
            <a:avLst/>
          </a:prstGeom>
          <a:noFill/>
        </p:spPr>
        <p:txBody>
          <a:bodyPr wrap="none" rtlCol="0">
            <a:spAutoFit/>
          </a:bodyPr>
          <a:lstStyle/>
          <a:p>
            <a:r>
              <a:rPr lang="fr-FR" dirty="0" smtClean="0"/>
              <a:t>https://repl.it/@ausine/Interet-simple</a:t>
            </a:r>
            <a:endParaRPr lang="fr-FR" dirty="0"/>
          </a:p>
        </p:txBody>
      </p:sp>
      <p:pic>
        <p:nvPicPr>
          <p:cNvPr id="4100" name="Picture 4"/>
          <p:cNvPicPr>
            <a:picLocks noChangeAspect="1" noChangeArrowheads="1"/>
          </p:cNvPicPr>
          <p:nvPr/>
        </p:nvPicPr>
        <p:blipFill>
          <a:blip r:embed="rId4" cstate="email"/>
          <a:srcRect/>
          <a:stretch>
            <a:fillRect/>
          </a:stretch>
        </p:blipFill>
        <p:spPr bwMode="auto">
          <a:xfrm>
            <a:off x="3923928" y="4941168"/>
            <a:ext cx="5033867" cy="795900"/>
          </a:xfrm>
          <a:prstGeom prst="rect">
            <a:avLst/>
          </a:prstGeom>
          <a:noFill/>
          <a:ln w="9525">
            <a:noFill/>
            <a:miter lim="800000"/>
            <a:headEnd/>
            <a:tailEnd/>
          </a:ln>
        </p:spPr>
      </p:pic>
      <p:sp>
        <p:nvSpPr>
          <p:cNvPr id="10" name="ZoneTexte 9"/>
          <p:cNvSpPr txBox="1"/>
          <p:nvPr/>
        </p:nvSpPr>
        <p:spPr>
          <a:xfrm>
            <a:off x="4644008" y="5877272"/>
            <a:ext cx="3575018" cy="369332"/>
          </a:xfrm>
          <a:prstGeom prst="rect">
            <a:avLst/>
          </a:prstGeom>
          <a:noFill/>
        </p:spPr>
        <p:txBody>
          <a:bodyPr wrap="none" rtlCol="0">
            <a:spAutoFit/>
          </a:bodyPr>
          <a:lstStyle/>
          <a:p>
            <a:r>
              <a:rPr lang="fr-FR" dirty="0" smtClean="0"/>
              <a:t>https://repl.it/@ausine/Net-a-payer</a:t>
            </a:r>
            <a:endParaRPr lang="fr-FR" dirty="0"/>
          </a:p>
        </p:txBody>
      </p:sp>
      <p:sp>
        <p:nvSpPr>
          <p:cNvPr id="11" name="ZoneTexte 10"/>
          <p:cNvSpPr txBox="1"/>
          <p:nvPr/>
        </p:nvSpPr>
        <p:spPr>
          <a:xfrm>
            <a:off x="118772" y="3356992"/>
            <a:ext cx="9025228" cy="1384995"/>
          </a:xfrm>
          <a:prstGeom prst="rect">
            <a:avLst/>
          </a:prstGeom>
          <a:noFill/>
        </p:spPr>
        <p:txBody>
          <a:bodyPr wrap="none" rtlCol="0">
            <a:spAutoFit/>
          </a:bodyPr>
          <a:lstStyle/>
          <a:p>
            <a:r>
              <a:rPr lang="fr-FR" sz="2800" dirty="0" smtClean="0"/>
              <a:t>Ce module est particulièrement propice à la programmation</a:t>
            </a:r>
          </a:p>
          <a:p>
            <a:r>
              <a:rPr lang="fr-FR" sz="2800" dirty="0" smtClean="0"/>
              <a:t>de fonctions très utiles calculant le montant d’un intérêt ou </a:t>
            </a:r>
          </a:p>
          <a:p>
            <a:r>
              <a:rPr lang="fr-FR" sz="2800" dirty="0" smtClean="0"/>
              <a:t>net à payer après une remise. </a:t>
            </a:r>
            <a:endParaRPr lang="fr-FR"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Géométrie</a:t>
            </a:r>
            <a:endParaRPr lang="fr-FR" dirty="0"/>
          </a:p>
        </p:txBody>
      </p:sp>
      <p:sp>
        <p:nvSpPr>
          <p:cNvPr id="4" name="Espace réservé du contenu 3"/>
          <p:cNvSpPr>
            <a:spLocks noGrp="1"/>
          </p:cNvSpPr>
          <p:nvPr>
            <p:ph sz="half" idx="2"/>
          </p:nvPr>
        </p:nvSpPr>
        <p:spPr>
          <a:xfrm>
            <a:off x="323528" y="3789040"/>
            <a:ext cx="8352928" cy="4525963"/>
          </a:xfrm>
        </p:spPr>
        <p:txBody>
          <a:bodyPr/>
          <a:lstStyle/>
          <a:p>
            <a:r>
              <a:rPr lang="fr-FR" dirty="0" smtClean="0"/>
              <a:t>La recherche d’entiers pythagoriciens est l’occasion de programmer un crible mathématique et donc de définir le principe de critère discriminant.</a:t>
            </a:r>
          </a:p>
          <a:p>
            <a:r>
              <a:rPr lang="fr-FR" dirty="0" smtClean="0"/>
              <a:t>Les programmes de constructions géométriques peuvent être réalisés sur Scratch ou sur Python avec le mode </a:t>
            </a:r>
            <a:r>
              <a:rPr lang="fr-FR" dirty="0" err="1" smtClean="0"/>
              <a:t>Turtle</a:t>
            </a:r>
            <a:r>
              <a:rPr lang="fr-FR" dirty="0" smtClean="0"/>
              <a:t>.</a:t>
            </a:r>
            <a:endParaRPr lang="fr-FR" dirty="0"/>
          </a:p>
        </p:txBody>
      </p:sp>
      <p:pic>
        <p:nvPicPr>
          <p:cNvPr id="5122" name="Picture 2"/>
          <p:cNvPicPr>
            <a:picLocks noGrp="1" noChangeAspect="1" noChangeArrowheads="1"/>
          </p:cNvPicPr>
          <p:nvPr>
            <p:ph sz="half" idx="1"/>
          </p:nvPr>
        </p:nvPicPr>
        <p:blipFill>
          <a:blip r:embed="rId2" cstate="email"/>
          <a:srcRect/>
          <a:stretch>
            <a:fillRect/>
          </a:stretch>
        </p:blipFill>
        <p:spPr bwMode="auto">
          <a:xfrm>
            <a:off x="539552" y="1700808"/>
            <a:ext cx="7911151" cy="187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t>Extrait des programmes</a:t>
            </a:r>
            <a:r>
              <a:rPr lang="fr-FR" dirty="0" smtClean="0"/>
              <a:t/>
            </a:r>
            <a:br>
              <a:rPr lang="fr-FR" dirty="0" smtClean="0"/>
            </a:br>
            <a:endParaRPr lang="fr-FR" dirty="0"/>
          </a:p>
        </p:txBody>
      </p:sp>
      <p:pic>
        <p:nvPicPr>
          <p:cNvPr id="1026" name="Picture 2"/>
          <p:cNvPicPr>
            <a:picLocks noGrp="1" noChangeAspect="1" noChangeArrowheads="1"/>
          </p:cNvPicPr>
          <p:nvPr>
            <p:ph sz="half" idx="1"/>
          </p:nvPr>
        </p:nvPicPr>
        <p:blipFill>
          <a:blip r:embed="rId2" cstate="email"/>
          <a:srcRect l="8491" t="25910" r="32075" b="23751"/>
          <a:stretch>
            <a:fillRect/>
          </a:stretch>
        </p:blipFill>
        <p:spPr bwMode="auto">
          <a:xfrm>
            <a:off x="683568" y="1916832"/>
            <a:ext cx="7712056"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Géométrie</a:t>
            </a:r>
            <a:endParaRPr lang="fr-FR" dirty="0"/>
          </a:p>
        </p:txBody>
      </p:sp>
      <p:sp>
        <p:nvSpPr>
          <p:cNvPr id="3" name="Espace réservé du contenu 2"/>
          <p:cNvSpPr>
            <a:spLocks noGrp="1"/>
          </p:cNvSpPr>
          <p:nvPr>
            <p:ph sz="half" idx="1"/>
          </p:nvPr>
        </p:nvSpPr>
        <p:spPr>
          <a:xfrm>
            <a:off x="464344" y="1770501"/>
            <a:ext cx="8212112" cy="1298459"/>
          </a:xfrm>
        </p:spPr>
        <p:txBody>
          <a:bodyPr>
            <a:normAutofit fontScale="70000" lnSpcReduction="20000"/>
          </a:bodyPr>
          <a:lstStyle/>
          <a:p>
            <a:pPr>
              <a:buNone/>
            </a:pPr>
            <a:r>
              <a:rPr lang="fr-FR" dirty="0" smtClean="0"/>
              <a:t>       Le crible des triplets pythagoriciens est intéressant car il permet d’introduire les booléens et les boucles imbriquées. La difficulté réside dans le fait qu’il faut éviter les permutations d’un même triplet. </a:t>
            </a:r>
            <a:br>
              <a:rPr lang="fr-FR" dirty="0" smtClean="0"/>
            </a:br>
            <a:r>
              <a:rPr lang="fr-FR" i="1" u="sng" dirty="0" smtClean="0"/>
              <a:t>Remarque</a:t>
            </a:r>
            <a:r>
              <a:rPr lang="fr-FR" dirty="0" smtClean="0"/>
              <a:t> : </a:t>
            </a:r>
            <a:r>
              <a:rPr lang="fr-FR" i="1" dirty="0" smtClean="0"/>
              <a:t>il y a 2 triplets jusqu’à 10, 52 jusqu’à 100 et 881 jusqu’à 1000 !</a:t>
            </a:r>
            <a:endParaRPr lang="fr-FR" dirty="0" smtClean="0"/>
          </a:p>
          <a:p>
            <a:pPr>
              <a:buNone/>
            </a:pPr>
            <a:endParaRPr lang="fr-FR" dirty="0"/>
          </a:p>
        </p:txBody>
      </p:sp>
      <p:pic>
        <p:nvPicPr>
          <p:cNvPr id="6146" name="Picture 2"/>
          <p:cNvPicPr>
            <a:picLocks noGrp="1" noChangeAspect="1" noChangeArrowheads="1"/>
          </p:cNvPicPr>
          <p:nvPr>
            <p:ph sz="half" idx="2"/>
          </p:nvPr>
        </p:nvPicPr>
        <p:blipFill>
          <a:blip r:embed="rId2" cstate="email"/>
          <a:srcRect/>
          <a:stretch>
            <a:fillRect/>
          </a:stretch>
        </p:blipFill>
        <p:spPr bwMode="auto">
          <a:xfrm>
            <a:off x="1907704" y="2996952"/>
            <a:ext cx="5400600" cy="3060340"/>
          </a:xfrm>
          <a:prstGeom prst="rect">
            <a:avLst/>
          </a:prstGeom>
          <a:noFill/>
          <a:ln w="9525">
            <a:noFill/>
            <a:miter lim="800000"/>
            <a:headEnd/>
            <a:tailEnd/>
          </a:ln>
        </p:spPr>
      </p:pic>
      <p:sp>
        <p:nvSpPr>
          <p:cNvPr id="6" name="ZoneTexte 5"/>
          <p:cNvSpPr txBox="1"/>
          <p:nvPr/>
        </p:nvSpPr>
        <p:spPr>
          <a:xfrm>
            <a:off x="2267744" y="6237312"/>
            <a:ext cx="6048672" cy="369332"/>
          </a:xfrm>
          <a:prstGeom prst="rect">
            <a:avLst/>
          </a:prstGeom>
          <a:noFill/>
        </p:spPr>
        <p:txBody>
          <a:bodyPr wrap="square" rtlCol="0">
            <a:spAutoFit/>
          </a:bodyPr>
          <a:lstStyle/>
          <a:p>
            <a:r>
              <a:rPr lang="fr-FR" dirty="0" smtClean="0"/>
              <a:t>https://repl.it/@ausine/Triplets-pythagoriciens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83568" y="3068960"/>
            <a:ext cx="7488832" cy="1512168"/>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pPr algn="ctr"/>
            <a:r>
              <a:rPr lang="fr-FR" dirty="0" smtClean="0"/>
              <a:t>Géométrie</a:t>
            </a:r>
            <a:endParaRPr lang="fr-FR" dirty="0"/>
          </a:p>
        </p:txBody>
      </p:sp>
      <p:sp>
        <p:nvSpPr>
          <p:cNvPr id="3" name="Espace réservé du contenu 2"/>
          <p:cNvSpPr>
            <a:spLocks noGrp="1"/>
          </p:cNvSpPr>
          <p:nvPr>
            <p:ph sz="half" idx="1"/>
          </p:nvPr>
        </p:nvSpPr>
        <p:spPr>
          <a:xfrm>
            <a:off x="467544" y="1268760"/>
            <a:ext cx="8284120" cy="1440160"/>
          </a:xfrm>
        </p:spPr>
        <p:txBody>
          <a:bodyPr>
            <a:noAutofit/>
          </a:bodyPr>
          <a:lstStyle/>
          <a:p>
            <a:pPr>
              <a:buNone/>
            </a:pPr>
            <a:r>
              <a:rPr lang="fr-FR" dirty="0" smtClean="0"/>
              <a:t>     Les programmes de calculs d’aires ou de volumes sont de simples fonctions Python. La difficulté réside dans la connaissance de la formule.</a:t>
            </a:r>
          </a:p>
          <a:p>
            <a:pPr>
              <a:buNone/>
            </a:pPr>
            <a:r>
              <a:rPr lang="fr-FR" b="1" dirty="0" smtClean="0"/>
              <a:t>     </a:t>
            </a:r>
          </a:p>
          <a:p>
            <a:pPr>
              <a:buNone/>
            </a:pPr>
            <a:r>
              <a:rPr lang="fr-FR" b="1" dirty="0" smtClean="0"/>
              <a:t> </a:t>
            </a:r>
            <a:r>
              <a:rPr lang="fr-FR" b="1" dirty="0" smtClean="0"/>
              <a:t>    </a:t>
            </a:r>
            <a:r>
              <a:rPr lang="fr-FR" b="1" u="sng" dirty="0" smtClean="0"/>
              <a:t>Attention ! </a:t>
            </a:r>
          </a:p>
          <a:p>
            <a:pPr>
              <a:buNone/>
            </a:pPr>
            <a:r>
              <a:rPr lang="fr-FR" dirty="0" smtClean="0"/>
              <a:t>     Pour manipuler </a:t>
            </a:r>
            <a:r>
              <a:rPr lang="el-GR" dirty="0" smtClean="0"/>
              <a:t>π</a:t>
            </a:r>
            <a:r>
              <a:rPr lang="fr-FR" dirty="0" smtClean="0"/>
              <a:t> il faut importer la bibliothèque </a:t>
            </a:r>
            <a:r>
              <a:rPr lang="fr-FR" i="1" dirty="0" smtClean="0"/>
              <a:t>math.</a:t>
            </a:r>
            <a:endParaRPr lang="fr-FR" dirty="0"/>
          </a:p>
        </p:txBody>
      </p:sp>
      <p:pic>
        <p:nvPicPr>
          <p:cNvPr id="7170" name="Picture 2"/>
          <p:cNvPicPr>
            <a:picLocks noGrp="1" noChangeAspect="1" noChangeArrowheads="1"/>
          </p:cNvPicPr>
          <p:nvPr>
            <p:ph sz="half" idx="2"/>
          </p:nvPr>
        </p:nvPicPr>
        <p:blipFill>
          <a:blip r:embed="rId2" cstate="email"/>
          <a:srcRect/>
          <a:stretch>
            <a:fillRect/>
          </a:stretch>
        </p:blipFill>
        <p:spPr bwMode="auto">
          <a:xfrm>
            <a:off x="611560" y="5085184"/>
            <a:ext cx="3240360" cy="900100"/>
          </a:xfrm>
          <a:prstGeom prst="rect">
            <a:avLst/>
          </a:prstGeom>
          <a:noFill/>
          <a:ln w="9525">
            <a:noFill/>
            <a:miter lim="800000"/>
            <a:headEnd/>
            <a:tailEnd/>
          </a:ln>
        </p:spPr>
      </p:pic>
      <p:sp>
        <p:nvSpPr>
          <p:cNvPr id="6" name="ZoneTexte 5"/>
          <p:cNvSpPr txBox="1"/>
          <p:nvPr/>
        </p:nvSpPr>
        <p:spPr>
          <a:xfrm>
            <a:off x="467544" y="6093296"/>
            <a:ext cx="3807453" cy="369332"/>
          </a:xfrm>
          <a:prstGeom prst="rect">
            <a:avLst/>
          </a:prstGeom>
          <a:noFill/>
        </p:spPr>
        <p:txBody>
          <a:bodyPr wrap="none" rtlCol="0">
            <a:spAutoFit/>
          </a:bodyPr>
          <a:lstStyle/>
          <a:p>
            <a:r>
              <a:rPr lang="fr-FR" dirty="0" smtClean="0"/>
              <a:t>https://repl.it/@ausine/Aire-dun-carre</a:t>
            </a:r>
            <a:endParaRPr lang="fr-FR" dirty="0"/>
          </a:p>
        </p:txBody>
      </p:sp>
      <p:pic>
        <p:nvPicPr>
          <p:cNvPr id="7171" name="Picture 3"/>
          <p:cNvPicPr>
            <a:picLocks noChangeAspect="1" noChangeArrowheads="1"/>
          </p:cNvPicPr>
          <p:nvPr/>
        </p:nvPicPr>
        <p:blipFill>
          <a:blip r:embed="rId3" cstate="email"/>
          <a:srcRect/>
          <a:stretch>
            <a:fillRect/>
          </a:stretch>
        </p:blipFill>
        <p:spPr bwMode="auto">
          <a:xfrm>
            <a:off x="4932040" y="5013176"/>
            <a:ext cx="3821963" cy="936104"/>
          </a:xfrm>
          <a:prstGeom prst="rect">
            <a:avLst/>
          </a:prstGeom>
          <a:noFill/>
          <a:ln w="9525">
            <a:noFill/>
            <a:miter lim="800000"/>
            <a:headEnd/>
            <a:tailEnd/>
          </a:ln>
        </p:spPr>
      </p:pic>
      <p:sp>
        <p:nvSpPr>
          <p:cNvPr id="9" name="ZoneTexte 8"/>
          <p:cNvSpPr txBox="1"/>
          <p:nvPr/>
        </p:nvSpPr>
        <p:spPr>
          <a:xfrm>
            <a:off x="4716016" y="6093296"/>
            <a:ext cx="4145687" cy="369332"/>
          </a:xfrm>
          <a:prstGeom prst="rect">
            <a:avLst/>
          </a:prstGeom>
          <a:noFill/>
        </p:spPr>
        <p:txBody>
          <a:bodyPr wrap="none" rtlCol="0">
            <a:spAutoFit/>
          </a:bodyPr>
          <a:lstStyle/>
          <a:p>
            <a:r>
              <a:rPr lang="fr-FR" dirty="0" smtClean="0"/>
              <a:t>https://repl.it/@ausine/Diametre-cylindre</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Géométrie</a:t>
            </a:r>
            <a:endParaRPr lang="fr-FR" dirty="0"/>
          </a:p>
        </p:txBody>
      </p:sp>
      <p:sp>
        <p:nvSpPr>
          <p:cNvPr id="4" name="Espace réservé du contenu 3"/>
          <p:cNvSpPr>
            <a:spLocks noGrp="1"/>
          </p:cNvSpPr>
          <p:nvPr>
            <p:ph sz="half" idx="2"/>
          </p:nvPr>
        </p:nvSpPr>
        <p:spPr>
          <a:xfrm>
            <a:off x="683568" y="1412777"/>
            <a:ext cx="7560840" cy="936104"/>
          </a:xfrm>
        </p:spPr>
        <p:txBody>
          <a:bodyPr>
            <a:normAutofit lnSpcReduction="10000"/>
          </a:bodyPr>
          <a:lstStyle/>
          <a:p>
            <a:pPr>
              <a:buNone/>
            </a:pPr>
            <a:r>
              <a:rPr lang="fr-FR" dirty="0" smtClean="0"/>
              <a:t>     Exemple d’algorithme de construction d’un pentagramme sur Scratch.</a:t>
            </a:r>
            <a:endParaRPr lang="fr-FR" dirty="0"/>
          </a:p>
        </p:txBody>
      </p:sp>
      <p:pic>
        <p:nvPicPr>
          <p:cNvPr id="8194" name="Picture 2"/>
          <p:cNvPicPr>
            <a:picLocks noGrp="1" noChangeAspect="1" noChangeArrowheads="1"/>
          </p:cNvPicPr>
          <p:nvPr>
            <p:ph sz="half" idx="1"/>
          </p:nvPr>
        </p:nvPicPr>
        <p:blipFill>
          <a:blip r:embed="rId2" cstate="email"/>
          <a:srcRect/>
          <a:stretch>
            <a:fillRect/>
          </a:stretch>
        </p:blipFill>
        <p:spPr bwMode="auto">
          <a:xfrm>
            <a:off x="1187624" y="2420888"/>
            <a:ext cx="6624736" cy="3655027"/>
          </a:xfrm>
          <a:prstGeom prst="rect">
            <a:avLst/>
          </a:prstGeom>
          <a:noFill/>
          <a:ln w="9525">
            <a:noFill/>
            <a:miter lim="800000"/>
            <a:headEnd/>
            <a:tailEnd/>
          </a:ln>
        </p:spPr>
      </p:pic>
      <p:sp>
        <p:nvSpPr>
          <p:cNvPr id="6" name="ZoneTexte 5"/>
          <p:cNvSpPr txBox="1"/>
          <p:nvPr/>
        </p:nvSpPr>
        <p:spPr>
          <a:xfrm>
            <a:off x="2627784" y="6309320"/>
            <a:ext cx="4328364" cy="369332"/>
          </a:xfrm>
          <a:prstGeom prst="rect">
            <a:avLst/>
          </a:prstGeom>
          <a:noFill/>
        </p:spPr>
        <p:txBody>
          <a:bodyPr wrap="none" rtlCol="0">
            <a:spAutoFit/>
          </a:bodyPr>
          <a:lstStyle/>
          <a:p>
            <a:r>
              <a:rPr lang="fr-FR" dirty="0" smtClean="0"/>
              <a:t>https://scratch.mit.edu/projects/123822418/</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Géométrie</a:t>
            </a:r>
            <a:endParaRPr lang="fr-FR" dirty="0"/>
          </a:p>
        </p:txBody>
      </p:sp>
      <p:sp>
        <p:nvSpPr>
          <p:cNvPr id="4" name="Espace réservé du contenu 3"/>
          <p:cNvSpPr>
            <a:spLocks noGrp="1"/>
          </p:cNvSpPr>
          <p:nvPr>
            <p:ph sz="half" idx="2"/>
          </p:nvPr>
        </p:nvSpPr>
        <p:spPr>
          <a:xfrm>
            <a:off x="683568" y="1196753"/>
            <a:ext cx="8208912" cy="936104"/>
          </a:xfrm>
        </p:spPr>
        <p:txBody>
          <a:bodyPr>
            <a:normAutofit lnSpcReduction="10000"/>
          </a:bodyPr>
          <a:lstStyle/>
          <a:p>
            <a:pPr>
              <a:buNone/>
            </a:pPr>
            <a:r>
              <a:rPr lang="fr-FR" dirty="0" smtClean="0"/>
              <a:t>     Exemple d’algorithme de construction d’un pentagramme version Python mode </a:t>
            </a:r>
            <a:r>
              <a:rPr lang="fr-FR" dirty="0" err="1" smtClean="0"/>
              <a:t>Turtle</a:t>
            </a:r>
            <a:r>
              <a:rPr lang="fr-FR" dirty="0" smtClean="0"/>
              <a:t>.</a:t>
            </a:r>
            <a:endParaRPr lang="fr-FR" dirty="0"/>
          </a:p>
        </p:txBody>
      </p:sp>
      <p:pic>
        <p:nvPicPr>
          <p:cNvPr id="9219" name="Picture 3"/>
          <p:cNvPicPr>
            <a:picLocks noGrp="1" noChangeAspect="1" noChangeArrowheads="1"/>
          </p:cNvPicPr>
          <p:nvPr>
            <p:ph sz="half" idx="1"/>
          </p:nvPr>
        </p:nvPicPr>
        <p:blipFill>
          <a:blip r:embed="rId2" cstate="email"/>
          <a:srcRect/>
          <a:stretch>
            <a:fillRect/>
          </a:stretch>
        </p:blipFill>
        <p:spPr bwMode="auto">
          <a:xfrm>
            <a:off x="611560" y="2204864"/>
            <a:ext cx="7858411" cy="3960440"/>
          </a:xfrm>
          <a:prstGeom prst="rect">
            <a:avLst/>
          </a:prstGeom>
          <a:noFill/>
          <a:ln w="9525">
            <a:noFill/>
            <a:miter lim="800000"/>
            <a:headEnd/>
            <a:tailEnd/>
          </a:ln>
        </p:spPr>
      </p:pic>
      <p:sp>
        <p:nvSpPr>
          <p:cNvPr id="8" name="ZoneTexte 7"/>
          <p:cNvSpPr txBox="1"/>
          <p:nvPr/>
        </p:nvSpPr>
        <p:spPr>
          <a:xfrm>
            <a:off x="2699792" y="6309320"/>
            <a:ext cx="3774880" cy="369332"/>
          </a:xfrm>
          <a:prstGeom prst="rect">
            <a:avLst/>
          </a:prstGeom>
          <a:noFill/>
        </p:spPr>
        <p:txBody>
          <a:bodyPr wrap="none" rtlCol="0">
            <a:spAutoFit/>
          </a:bodyPr>
          <a:lstStyle/>
          <a:p>
            <a:r>
              <a:rPr lang="fr-FR" dirty="0" smtClean="0"/>
              <a:t>https://repl.it/@ausine/Pentagramme</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t>Liens avec le cycle 4</a:t>
            </a:r>
            <a:endParaRPr lang="fr-FR" u="sng" dirty="0"/>
          </a:p>
        </p:txBody>
      </p:sp>
      <p:pic>
        <p:nvPicPr>
          <p:cNvPr id="2050" name="Picture 2"/>
          <p:cNvPicPr>
            <a:picLocks noGrp="1" noChangeAspect="1" noChangeArrowheads="1"/>
          </p:cNvPicPr>
          <p:nvPr>
            <p:ph sz="half" idx="1"/>
          </p:nvPr>
        </p:nvPicPr>
        <p:blipFill>
          <a:blip r:embed="rId2" cstate="email"/>
          <a:srcRect/>
          <a:stretch>
            <a:fillRect/>
          </a:stretch>
        </p:blipFill>
        <p:spPr bwMode="auto">
          <a:xfrm>
            <a:off x="539552" y="1628800"/>
            <a:ext cx="8056895"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t>Capacités et connaissances</a:t>
            </a:r>
            <a:endParaRPr lang="fr-FR" u="sng" dirty="0"/>
          </a:p>
        </p:txBody>
      </p:sp>
      <p:pic>
        <p:nvPicPr>
          <p:cNvPr id="3074" name="Picture 2"/>
          <p:cNvPicPr>
            <a:picLocks noGrp="1" noChangeAspect="1" noChangeArrowheads="1"/>
          </p:cNvPicPr>
          <p:nvPr>
            <p:ph sz="half" idx="1"/>
          </p:nvPr>
        </p:nvPicPr>
        <p:blipFill>
          <a:blip r:embed="rId2" cstate="email"/>
          <a:srcRect l="9122" t="20698" r="32312" b="7462"/>
          <a:stretch>
            <a:fillRect/>
          </a:stretch>
        </p:blipFill>
        <p:spPr bwMode="auto">
          <a:xfrm>
            <a:off x="888792" y="1484784"/>
            <a:ext cx="7499632" cy="5172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t>Python</a:t>
            </a:r>
            <a:endParaRPr lang="fr-FR" u="sng" dirty="0"/>
          </a:p>
        </p:txBody>
      </p:sp>
      <p:sp>
        <p:nvSpPr>
          <p:cNvPr id="3" name="Espace réservé du contenu 2"/>
          <p:cNvSpPr>
            <a:spLocks noGrp="1"/>
          </p:cNvSpPr>
          <p:nvPr>
            <p:ph sz="half" idx="1"/>
          </p:nvPr>
        </p:nvSpPr>
        <p:spPr>
          <a:xfrm>
            <a:off x="0" y="1412776"/>
            <a:ext cx="4032448" cy="2664296"/>
          </a:xfrm>
        </p:spPr>
        <p:txBody>
          <a:bodyPr>
            <a:normAutofit fontScale="85000" lnSpcReduction="20000"/>
          </a:bodyPr>
          <a:lstStyle/>
          <a:p>
            <a:pPr>
              <a:buNone/>
            </a:pPr>
            <a:r>
              <a:rPr lang="fr-FR" dirty="0" smtClean="0"/>
              <a:t>      Python est un langage de programmation simple et très puissant.</a:t>
            </a:r>
          </a:p>
          <a:p>
            <a:pPr>
              <a:buNone/>
            </a:pPr>
            <a:r>
              <a:rPr lang="fr-FR" dirty="0" smtClean="0"/>
              <a:t>      Il est devenu en 2019 le langage numéro 1 des programmeurs notamment sur le web et en entreprise.</a:t>
            </a:r>
          </a:p>
        </p:txBody>
      </p:sp>
      <p:pic>
        <p:nvPicPr>
          <p:cNvPr id="5" name="Espace réservé du contenu 4" descr="ieee2017-01.PNG"/>
          <p:cNvPicPr>
            <a:picLocks noGrp="1" noChangeAspect="1"/>
          </p:cNvPicPr>
          <p:nvPr>
            <p:ph sz="half" idx="2"/>
          </p:nvPr>
        </p:nvPicPr>
        <p:blipFill>
          <a:blip r:embed="rId2" cstate="email"/>
          <a:stretch>
            <a:fillRect/>
          </a:stretch>
        </p:blipFill>
        <p:spPr>
          <a:xfrm>
            <a:off x="3779912" y="692696"/>
            <a:ext cx="5215217" cy="3312368"/>
          </a:xfrm>
        </p:spPr>
      </p:pic>
      <p:sp>
        <p:nvSpPr>
          <p:cNvPr id="7" name="ZoneTexte 6"/>
          <p:cNvSpPr txBox="1"/>
          <p:nvPr/>
        </p:nvSpPr>
        <p:spPr>
          <a:xfrm>
            <a:off x="467544" y="4221088"/>
            <a:ext cx="8352928" cy="2585323"/>
          </a:xfrm>
          <a:prstGeom prst="rect">
            <a:avLst/>
          </a:prstGeom>
          <a:noFill/>
        </p:spPr>
        <p:txBody>
          <a:bodyPr wrap="square" rtlCol="0">
            <a:spAutoFit/>
          </a:bodyPr>
          <a:lstStyle/>
          <a:p>
            <a:r>
              <a:rPr lang="fr-FR" sz="2400" dirty="0" smtClean="0"/>
              <a:t>Sa syntaxe simple, utilisant peu de mots-clés, l’existence de nombreuses bibliothèques mathématiques et la lecture simple  de son code  lui ont également conféré de grandes vertus pédagogiques.  Python a enfin le gros avantage d’éviter la fastidieuse déclaration de variables et de définir simplement des fonctions mathématiques.</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t>Codage en Python</a:t>
            </a:r>
            <a:endParaRPr lang="fr-FR" u="sng" dirty="0"/>
          </a:p>
        </p:txBody>
      </p:sp>
      <p:sp>
        <p:nvSpPr>
          <p:cNvPr id="3" name="Espace réservé du contenu 2"/>
          <p:cNvSpPr>
            <a:spLocks noGrp="1"/>
          </p:cNvSpPr>
          <p:nvPr>
            <p:ph sz="half" idx="1"/>
          </p:nvPr>
        </p:nvSpPr>
        <p:spPr>
          <a:xfrm>
            <a:off x="467544" y="1484784"/>
            <a:ext cx="8212112" cy="1802515"/>
          </a:xfrm>
        </p:spPr>
        <p:txBody>
          <a:bodyPr/>
          <a:lstStyle/>
          <a:p>
            <a:pPr>
              <a:buNone/>
            </a:pPr>
            <a:r>
              <a:rPr lang="fr-FR" dirty="0" smtClean="0"/>
              <a:t>     Python utilise le retour chariot pour séparer les instructions, </a:t>
            </a:r>
            <a:r>
              <a:rPr lang="fr-FR" dirty="0" smtClean="0">
                <a:solidFill>
                  <a:schemeClr val="accent3">
                    <a:lumMod val="60000"/>
                    <a:lumOff val="40000"/>
                  </a:schemeClr>
                </a:solidFill>
              </a:rPr>
              <a:t>deux points </a:t>
            </a:r>
            <a:r>
              <a:rPr lang="fr-FR" dirty="0" smtClean="0"/>
              <a:t>et l’</a:t>
            </a:r>
            <a:r>
              <a:rPr lang="fr-FR" dirty="0" smtClean="0">
                <a:solidFill>
                  <a:srgbClr val="FF0000"/>
                </a:solidFill>
              </a:rPr>
              <a:t>indentation</a:t>
            </a:r>
            <a:r>
              <a:rPr lang="fr-FR" dirty="0" smtClean="0"/>
              <a:t> pour séparer les blocs de code.  L’affichage est simplissime et se fait via l’instruction </a:t>
            </a:r>
            <a:r>
              <a:rPr lang="fr-FR" i="1" dirty="0" err="1" smtClean="0">
                <a:solidFill>
                  <a:schemeClr val="tx2">
                    <a:lumMod val="50000"/>
                  </a:schemeClr>
                </a:solidFill>
              </a:rPr>
              <a:t>print</a:t>
            </a:r>
            <a:r>
              <a:rPr lang="fr-FR" i="1" dirty="0" smtClean="0">
                <a:solidFill>
                  <a:schemeClr val="tx2">
                    <a:lumMod val="50000"/>
                  </a:schemeClr>
                </a:solidFill>
              </a:rPr>
              <a:t>().</a:t>
            </a:r>
            <a:endParaRPr lang="fr-FR" i="1" dirty="0">
              <a:solidFill>
                <a:schemeClr val="tx2">
                  <a:lumMod val="50000"/>
                </a:schemeClr>
              </a:solidFill>
            </a:endParaRPr>
          </a:p>
        </p:txBody>
      </p:sp>
      <p:pic>
        <p:nvPicPr>
          <p:cNvPr id="4098" name="Picture 2"/>
          <p:cNvPicPr>
            <a:picLocks noGrp="1" noChangeAspect="1" noChangeArrowheads="1"/>
          </p:cNvPicPr>
          <p:nvPr>
            <p:ph sz="half" idx="2"/>
          </p:nvPr>
        </p:nvPicPr>
        <p:blipFill>
          <a:blip r:embed="rId2" cstate="email"/>
          <a:srcRect/>
          <a:stretch>
            <a:fillRect/>
          </a:stretch>
        </p:blipFill>
        <p:spPr bwMode="auto">
          <a:xfrm>
            <a:off x="1979712" y="3429000"/>
            <a:ext cx="5508612" cy="2592288"/>
          </a:xfrm>
          <a:prstGeom prst="rect">
            <a:avLst/>
          </a:prstGeom>
          <a:noFill/>
          <a:ln w="9525">
            <a:noFill/>
            <a:miter lim="800000"/>
            <a:headEnd/>
            <a:tailEnd/>
          </a:ln>
        </p:spPr>
      </p:pic>
      <p:cxnSp>
        <p:nvCxnSpPr>
          <p:cNvPr id="7" name="Connecteur droit avec flèche 6"/>
          <p:cNvCxnSpPr/>
          <p:nvPr/>
        </p:nvCxnSpPr>
        <p:spPr>
          <a:xfrm flipH="1">
            <a:off x="3203848" y="2276872"/>
            <a:ext cx="1944216" cy="194421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H="1">
            <a:off x="3491880" y="2204864"/>
            <a:ext cx="1656184" cy="280831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4499992" y="2276872"/>
            <a:ext cx="1728192" cy="1296144"/>
          </a:xfrm>
          <a:prstGeom prst="straightConnector1">
            <a:avLst/>
          </a:prstGeom>
          <a:ln>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427984" y="2276872"/>
            <a:ext cx="2664296" cy="2232248"/>
          </a:xfrm>
          <a:prstGeom prst="straightConnector1">
            <a:avLst/>
          </a:prstGeom>
          <a:ln>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2483768" y="6309320"/>
            <a:ext cx="4794902" cy="369332"/>
          </a:xfrm>
          <a:prstGeom prst="rect">
            <a:avLst/>
          </a:prstGeom>
          <a:noFill/>
        </p:spPr>
        <p:txBody>
          <a:bodyPr wrap="none" rtlCol="0">
            <a:spAutoFit/>
          </a:bodyPr>
          <a:lstStyle/>
          <a:p>
            <a:r>
              <a:rPr lang="fr-FR" dirty="0" smtClean="0"/>
              <a:t>https://repl.it/@ausine/Factorielle-non-recursive</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t>Outils pour programmer en Python</a:t>
            </a:r>
            <a:endParaRPr lang="fr-FR" u="sng" dirty="0"/>
          </a:p>
        </p:txBody>
      </p:sp>
      <p:sp>
        <p:nvSpPr>
          <p:cNvPr id="3" name="Espace réservé du contenu 2"/>
          <p:cNvSpPr>
            <a:spLocks noGrp="1"/>
          </p:cNvSpPr>
          <p:nvPr>
            <p:ph sz="half" idx="1"/>
          </p:nvPr>
        </p:nvSpPr>
        <p:spPr>
          <a:xfrm>
            <a:off x="467544" y="1916832"/>
            <a:ext cx="4038600" cy="4525963"/>
          </a:xfrm>
        </p:spPr>
        <p:txBody>
          <a:bodyPr/>
          <a:lstStyle/>
          <a:p>
            <a:r>
              <a:rPr lang="fr-FR" dirty="0" smtClean="0"/>
              <a:t>Installer Python 3.7</a:t>
            </a:r>
          </a:p>
          <a:p>
            <a:r>
              <a:rPr lang="fr-FR" dirty="0" smtClean="0"/>
              <a:t>Installer </a:t>
            </a:r>
            <a:r>
              <a:rPr lang="fr-FR" dirty="0" err="1" smtClean="0"/>
              <a:t>EduPython</a:t>
            </a:r>
            <a:endParaRPr lang="fr-FR" dirty="0" smtClean="0"/>
          </a:p>
          <a:p>
            <a:r>
              <a:rPr lang="fr-FR" dirty="0" smtClean="0"/>
              <a:t>Utiliser un compilateur en ligne  </a:t>
            </a:r>
            <a:endParaRPr lang="fr-FR" dirty="0"/>
          </a:p>
        </p:txBody>
      </p:sp>
      <p:pic>
        <p:nvPicPr>
          <p:cNvPr id="5122" name="Picture 2"/>
          <p:cNvPicPr>
            <a:picLocks noGrp="1" noChangeAspect="1" noChangeArrowheads="1"/>
          </p:cNvPicPr>
          <p:nvPr>
            <p:ph sz="half" idx="2"/>
          </p:nvPr>
        </p:nvPicPr>
        <p:blipFill>
          <a:blip r:embed="rId2" cstate="email"/>
          <a:srcRect/>
          <a:stretch>
            <a:fillRect/>
          </a:stretch>
        </p:blipFill>
        <p:spPr bwMode="auto">
          <a:xfrm>
            <a:off x="5148064" y="1916832"/>
            <a:ext cx="3734129" cy="2376264"/>
          </a:xfrm>
          <a:prstGeom prst="rect">
            <a:avLst/>
          </a:prstGeom>
          <a:noFill/>
          <a:ln w="9525">
            <a:noFill/>
            <a:miter lim="800000"/>
            <a:headEnd/>
            <a:tailEnd/>
          </a:ln>
        </p:spPr>
      </p:pic>
      <p:pic>
        <p:nvPicPr>
          <p:cNvPr id="6" name="Image 5" descr="LogoTransp400.png"/>
          <p:cNvPicPr>
            <a:picLocks noChangeAspect="1"/>
          </p:cNvPicPr>
          <p:nvPr/>
        </p:nvPicPr>
        <p:blipFill>
          <a:blip r:embed="rId3" cstate="email"/>
          <a:stretch>
            <a:fillRect/>
          </a:stretch>
        </p:blipFill>
        <p:spPr>
          <a:xfrm>
            <a:off x="4067944" y="2420888"/>
            <a:ext cx="720000" cy="720000"/>
          </a:xfrm>
          <a:prstGeom prst="rect">
            <a:avLst/>
          </a:prstGeom>
        </p:spPr>
      </p:pic>
      <p:pic>
        <p:nvPicPr>
          <p:cNvPr id="5124" name="Picture 4"/>
          <p:cNvPicPr>
            <a:picLocks noChangeAspect="1" noChangeArrowheads="1"/>
          </p:cNvPicPr>
          <p:nvPr/>
        </p:nvPicPr>
        <p:blipFill>
          <a:blip r:embed="rId4" cstate="email"/>
          <a:srcRect/>
          <a:stretch>
            <a:fillRect/>
          </a:stretch>
        </p:blipFill>
        <p:spPr bwMode="auto">
          <a:xfrm>
            <a:off x="251520" y="4725144"/>
            <a:ext cx="8712969" cy="1774864"/>
          </a:xfrm>
          <a:prstGeom prst="rect">
            <a:avLst/>
          </a:prstGeom>
          <a:noFill/>
          <a:ln w="9525">
            <a:noFill/>
            <a:miter lim="800000"/>
            <a:headEnd/>
            <a:tailEnd/>
          </a:ln>
        </p:spPr>
      </p:pic>
      <p:cxnSp>
        <p:nvCxnSpPr>
          <p:cNvPr id="10" name="Connecteur droit avec flèche 9"/>
          <p:cNvCxnSpPr/>
          <p:nvPr/>
        </p:nvCxnSpPr>
        <p:spPr>
          <a:xfrm flipH="1">
            <a:off x="1259632" y="3717032"/>
            <a:ext cx="1080120" cy="1224136"/>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3851920" y="2204864"/>
            <a:ext cx="2520280" cy="432048"/>
          </a:xfrm>
          <a:prstGeom prst="straightConnector1">
            <a:avLst/>
          </a:prstGeom>
          <a:ln>
            <a:solidFill>
              <a:schemeClr val="accent5"/>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8507288" cy="914400"/>
          </a:xfrm>
        </p:spPr>
        <p:txBody>
          <a:bodyPr/>
          <a:lstStyle/>
          <a:p>
            <a:pPr algn="ctr"/>
            <a:r>
              <a:rPr lang="fr-FR" dirty="0" smtClean="0"/>
              <a:t>Statistiques à une variable</a:t>
            </a:r>
            <a:endParaRPr lang="fr-FR" dirty="0"/>
          </a:p>
        </p:txBody>
      </p:sp>
      <p:sp>
        <p:nvSpPr>
          <p:cNvPr id="4" name="Espace réservé du contenu 3"/>
          <p:cNvSpPr>
            <a:spLocks noGrp="1"/>
          </p:cNvSpPr>
          <p:nvPr>
            <p:ph sz="half" idx="2"/>
          </p:nvPr>
        </p:nvSpPr>
        <p:spPr>
          <a:xfrm>
            <a:off x="683568" y="2708920"/>
            <a:ext cx="8064896" cy="4525963"/>
          </a:xfrm>
        </p:spPr>
        <p:txBody>
          <a:bodyPr/>
          <a:lstStyle/>
          <a:p>
            <a:r>
              <a:rPr lang="fr-FR" dirty="0" smtClean="0"/>
              <a:t>On peut par exemple réaliser des statistiques en choisissant un texte représentatif de la langue française et retrouver les lettres les plus fréquentes.</a:t>
            </a:r>
          </a:p>
          <a:p>
            <a:r>
              <a:rPr lang="fr-FR" dirty="0" smtClean="0"/>
              <a:t> On pourra alors programmer une fonction Python qui pour chaque lettre testée renvoie sa fréquence d’apparition dans le texte choisi.</a:t>
            </a:r>
          </a:p>
          <a:p>
            <a:pPr>
              <a:buNone/>
            </a:pPr>
            <a:r>
              <a:rPr lang="fr-FR" dirty="0" smtClean="0"/>
              <a:t>     </a:t>
            </a:r>
            <a:endParaRPr lang="fr-FR" dirty="0"/>
          </a:p>
        </p:txBody>
      </p:sp>
      <p:pic>
        <p:nvPicPr>
          <p:cNvPr id="6146" name="Picture 2"/>
          <p:cNvPicPr>
            <a:picLocks noGrp="1" noChangeAspect="1" noChangeArrowheads="1"/>
          </p:cNvPicPr>
          <p:nvPr>
            <p:ph sz="half" idx="1"/>
          </p:nvPr>
        </p:nvPicPr>
        <p:blipFill>
          <a:blip r:embed="rId2" cstate="email"/>
          <a:srcRect/>
          <a:stretch>
            <a:fillRect/>
          </a:stretch>
        </p:blipFill>
        <p:spPr bwMode="auto">
          <a:xfrm>
            <a:off x="395536" y="1484784"/>
            <a:ext cx="8424936" cy="879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Statistiques à une variable</a:t>
            </a:r>
            <a:endParaRPr lang="fr-FR" dirty="0"/>
          </a:p>
        </p:txBody>
      </p:sp>
      <p:pic>
        <p:nvPicPr>
          <p:cNvPr id="7170" name="Picture 2"/>
          <p:cNvPicPr>
            <a:picLocks noGrp="1" noChangeAspect="1" noChangeArrowheads="1"/>
          </p:cNvPicPr>
          <p:nvPr>
            <p:ph sz="half" idx="1"/>
          </p:nvPr>
        </p:nvPicPr>
        <p:blipFill>
          <a:blip r:embed="rId2" cstate="email"/>
          <a:srcRect/>
          <a:stretch>
            <a:fillRect/>
          </a:stretch>
        </p:blipFill>
        <p:spPr bwMode="auto">
          <a:xfrm>
            <a:off x="1331640" y="1340768"/>
            <a:ext cx="6706229" cy="2664296"/>
          </a:xfrm>
          <a:prstGeom prst="rect">
            <a:avLst/>
          </a:prstGeom>
          <a:noFill/>
          <a:ln w="9525">
            <a:noFill/>
            <a:miter lim="800000"/>
            <a:headEnd/>
            <a:tailEnd/>
          </a:ln>
        </p:spPr>
      </p:pic>
      <p:pic>
        <p:nvPicPr>
          <p:cNvPr id="7171" name="Picture 3"/>
          <p:cNvPicPr>
            <a:picLocks noGrp="1" noChangeAspect="1" noChangeArrowheads="1"/>
          </p:cNvPicPr>
          <p:nvPr>
            <p:ph sz="half" idx="2"/>
          </p:nvPr>
        </p:nvPicPr>
        <p:blipFill>
          <a:blip r:embed="rId3" cstate="email"/>
          <a:srcRect/>
          <a:stretch>
            <a:fillRect/>
          </a:stretch>
        </p:blipFill>
        <p:spPr bwMode="auto">
          <a:xfrm>
            <a:off x="971600" y="4221088"/>
            <a:ext cx="7245805" cy="1656184"/>
          </a:xfrm>
          <a:prstGeom prst="rect">
            <a:avLst/>
          </a:prstGeom>
          <a:noFill/>
          <a:ln w="9525">
            <a:noFill/>
            <a:miter lim="800000"/>
            <a:headEnd/>
            <a:tailEnd/>
          </a:ln>
        </p:spPr>
      </p:pic>
      <p:sp>
        <p:nvSpPr>
          <p:cNvPr id="7" name="ZoneTexte 6"/>
          <p:cNvSpPr txBox="1"/>
          <p:nvPr/>
        </p:nvSpPr>
        <p:spPr>
          <a:xfrm>
            <a:off x="2123728" y="6237312"/>
            <a:ext cx="5070619" cy="369332"/>
          </a:xfrm>
          <a:prstGeom prst="rect">
            <a:avLst/>
          </a:prstGeom>
          <a:noFill/>
        </p:spPr>
        <p:txBody>
          <a:bodyPr wrap="none" rtlCol="0">
            <a:spAutoFit/>
          </a:bodyPr>
          <a:lstStyle/>
          <a:p>
            <a:r>
              <a:rPr lang="fr-FR" dirty="0" smtClean="0"/>
              <a:t>https://repl.it/@ausine/Frequence-apparition-lettre</a:t>
            </a:r>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361</TotalTime>
  <Words>694</Words>
  <Application>Microsoft Office PowerPoint</Application>
  <PresentationFormat>Affichage à l'écran (4:3)</PresentationFormat>
  <Paragraphs>70</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Métro</vt:lpstr>
      <vt:lpstr>ALGORITHMIQUE ET PROGRAMMATION 2nde BAC PRO</vt:lpstr>
      <vt:lpstr>Extrait des programmes </vt:lpstr>
      <vt:lpstr>Liens avec le cycle 4</vt:lpstr>
      <vt:lpstr>Capacités et connaissances</vt:lpstr>
      <vt:lpstr>Python</vt:lpstr>
      <vt:lpstr>Codage en Python</vt:lpstr>
      <vt:lpstr>Outils pour programmer en Python</vt:lpstr>
      <vt:lpstr>Statistiques à une variable</vt:lpstr>
      <vt:lpstr>Statistiques à une variable</vt:lpstr>
      <vt:lpstr>Probabilités</vt:lpstr>
      <vt:lpstr>Probabilités</vt:lpstr>
      <vt:lpstr>Probabilités</vt:lpstr>
      <vt:lpstr>Fonctions</vt:lpstr>
      <vt:lpstr>Fonctions</vt:lpstr>
      <vt:lpstr>Fonctions</vt:lpstr>
      <vt:lpstr>Fonctions</vt:lpstr>
      <vt:lpstr>Fonctions</vt:lpstr>
      <vt:lpstr>Calculs commerciaux et financiers</vt:lpstr>
      <vt:lpstr>Géométrie</vt:lpstr>
      <vt:lpstr>Géométrie</vt:lpstr>
      <vt:lpstr>Géométrie</vt:lpstr>
      <vt:lpstr>Géométrie</vt:lpstr>
      <vt:lpstr>Géométrie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ALGORITHMIQUE ET PROGRAMMATION 2nde BAC PRO</dc:title>
  <dc:creator>ausine</dc:creator>
  <cp:lastModifiedBy>ausine</cp:lastModifiedBy>
  <cp:revision>48</cp:revision>
  <dcterms:created xsi:type="dcterms:W3CDTF">2019-05-04T07:17:08Z</dcterms:created>
  <dcterms:modified xsi:type="dcterms:W3CDTF">2019-05-04T16:08:48Z</dcterms:modified>
</cp:coreProperties>
</file>