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33"/>
  </p:notesMasterIdLst>
  <p:handoutMasterIdLst>
    <p:handoutMasterId r:id="rId34"/>
  </p:handoutMasterIdLst>
  <p:sldIdLst>
    <p:sldId id="281" r:id="rId3"/>
    <p:sldId id="286" r:id="rId4"/>
    <p:sldId id="311" r:id="rId5"/>
    <p:sldId id="310" r:id="rId6"/>
    <p:sldId id="330" r:id="rId7"/>
    <p:sldId id="331" r:id="rId8"/>
    <p:sldId id="332" r:id="rId9"/>
    <p:sldId id="333" r:id="rId10"/>
    <p:sldId id="334" r:id="rId11"/>
    <p:sldId id="326" r:id="rId12"/>
    <p:sldId id="284" r:id="rId13"/>
    <p:sldId id="328" r:id="rId14"/>
    <p:sldId id="285" r:id="rId15"/>
    <p:sldId id="313" r:id="rId16"/>
    <p:sldId id="314" r:id="rId17"/>
    <p:sldId id="312" r:id="rId18"/>
    <p:sldId id="309" r:id="rId19"/>
    <p:sldId id="315" r:id="rId20"/>
    <p:sldId id="316" r:id="rId21"/>
    <p:sldId id="327" r:id="rId22"/>
    <p:sldId id="317" r:id="rId23"/>
    <p:sldId id="318" r:id="rId24"/>
    <p:sldId id="321" r:id="rId25"/>
    <p:sldId id="319" r:id="rId26"/>
    <p:sldId id="320" r:id="rId27"/>
    <p:sldId id="322" r:id="rId28"/>
    <p:sldId id="323" r:id="rId29"/>
    <p:sldId id="324" r:id="rId30"/>
    <p:sldId id="325" r:id="rId31"/>
    <p:sldId id="288" r:id="rId32"/>
  </p:sldIdLst>
  <p:sldSz cx="9906000" cy="6858000" type="A4"/>
  <p:notesSz cx="9144000" cy="6858000"/>
  <p:defaultTextStyle>
    <a:defPPr>
      <a:defRPr lang="fr-FR"/>
    </a:defPPr>
    <a:lvl1pPr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xmlns="">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5B0"/>
    <a:srgbClr val="28350D"/>
    <a:srgbClr val="879AC6"/>
    <a:srgbClr val="283583"/>
    <a:srgbClr val="283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01" autoAdjust="0"/>
    <p:restoredTop sz="79104" autoAdjust="0"/>
  </p:normalViewPr>
  <p:slideViewPr>
    <p:cSldViewPr snapToGrid="0" snapToObjects="1">
      <p:cViewPr varScale="1">
        <p:scale>
          <a:sx n="75" d="100"/>
          <a:sy n="75" d="100"/>
        </p:scale>
        <p:origin x="-1824" y="-104"/>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EF5D0E4-E037-4BA9-9659-7954A2BAB750}" type="datetime1">
              <a:rPr lang="fr-FR"/>
              <a:pPr>
                <a:defRPr/>
              </a:pPr>
              <a:t>26/08/19</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5F82A05-DBD9-4A0A-80D6-637CD1E6D872}" type="slidenum">
              <a:rPr lang="fr-FR"/>
              <a:pPr>
                <a:defRPr/>
              </a:pPr>
              <a:t>‹#›</a:t>
            </a:fld>
            <a:endParaRPr lang="fr-FR"/>
          </a:p>
        </p:txBody>
      </p:sp>
    </p:spTree>
    <p:extLst>
      <p:ext uri="{BB962C8B-B14F-4D97-AF65-F5344CB8AC3E}">
        <p14:creationId xmlns:p14="http://schemas.microsoft.com/office/powerpoint/2010/main" val="3114271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0D46E85-22E4-4120-B001-EB334E744933}" type="datetime1">
              <a:rPr lang="fr-FR"/>
              <a:pPr>
                <a:defRPr/>
              </a:pPr>
              <a:t>26/08/19</a:t>
            </a:fld>
            <a:endParaRPr lang="fr-FR"/>
          </a:p>
        </p:txBody>
      </p:sp>
      <p:sp>
        <p:nvSpPr>
          <p:cNvPr id="4" name="Espace réservé de l'image des diapositives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384415B-961F-44A8-B4FC-8EEB74896826}" type="slidenum">
              <a:rPr lang="fr-FR"/>
              <a:pPr>
                <a:defRPr/>
              </a:pPr>
              <a:t>‹#›</a:t>
            </a:fld>
            <a:endParaRPr lang="fr-FR"/>
          </a:p>
        </p:txBody>
      </p:sp>
    </p:spTree>
    <p:extLst>
      <p:ext uri="{BB962C8B-B14F-4D97-AF65-F5344CB8AC3E}">
        <p14:creationId xmlns:p14="http://schemas.microsoft.com/office/powerpoint/2010/main" val="121645868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a:t>
            </a:fld>
            <a:endParaRPr lang="fr-FR"/>
          </a:p>
        </p:txBody>
      </p:sp>
    </p:spTree>
    <p:extLst>
      <p:ext uri="{BB962C8B-B14F-4D97-AF65-F5344CB8AC3E}">
        <p14:creationId xmlns:p14="http://schemas.microsoft.com/office/powerpoint/2010/main" val="286624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10</a:t>
            </a:fld>
            <a:endParaRPr lang="fr-FR"/>
          </a:p>
        </p:txBody>
      </p:sp>
    </p:spTree>
    <p:extLst>
      <p:ext uri="{BB962C8B-B14F-4D97-AF65-F5344CB8AC3E}">
        <p14:creationId xmlns:p14="http://schemas.microsoft.com/office/powerpoint/2010/main" val="286624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Domaines et modules</a:t>
            </a:r>
          </a:p>
          <a:p>
            <a:r>
              <a:rPr lang="fr-FR" sz="1200" kern="1200" dirty="0">
                <a:solidFill>
                  <a:schemeClr val="tx1"/>
                </a:solidFill>
                <a:effectLst/>
                <a:latin typeface="+mn-lt"/>
                <a:ea typeface="+mn-ea"/>
                <a:cs typeface="+mn-cs"/>
              </a:rPr>
              <a:t>Les contenus des modules sont sous forme de tableau à deux colonnes mettant en lien la connaissance travaillée avec ce que les élèves doivent savoir faire (capacités attendues).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Pour chacun des modules sont indiqués :</a:t>
            </a:r>
          </a:p>
          <a:p>
            <a:r>
              <a:rPr lang="fr-FR" sz="1200" kern="1200" dirty="0">
                <a:solidFill>
                  <a:schemeClr val="tx1"/>
                </a:solidFill>
                <a:effectLst/>
                <a:latin typeface="+mn-lt"/>
                <a:ea typeface="+mn-ea"/>
                <a:cs typeface="+mn-cs"/>
              </a:rPr>
              <a:t>	- des exemples d’algorithme envisageables, </a:t>
            </a:r>
          </a:p>
          <a:p>
            <a:r>
              <a:rPr lang="fr-FR" sz="1200" kern="1200" dirty="0">
                <a:solidFill>
                  <a:schemeClr val="tx1"/>
                </a:solidFill>
                <a:effectLst/>
                <a:latin typeface="+mn-lt"/>
                <a:ea typeface="+mn-ea"/>
                <a:cs typeface="+mn-cs"/>
              </a:rPr>
              <a:t>	- des commentaires (qui fixent entre autres les limites du programme ou proposent des approfondissements possibles)  </a:t>
            </a:r>
          </a:p>
          <a:p>
            <a:r>
              <a:rPr lang="fr-FR" sz="1200" kern="1200" dirty="0">
                <a:solidFill>
                  <a:schemeClr val="tx1"/>
                </a:solidFill>
                <a:effectLst/>
                <a:latin typeface="+mn-lt"/>
                <a:ea typeface="+mn-ea"/>
                <a:cs typeface="+mn-cs"/>
              </a:rPr>
              <a:t>	- quelques fois des compléments sont précisés (pour les besoins des autres disciplines ou spécialité professionnelle, ces compléments ne seront pas évalués en certification). </a:t>
            </a:r>
          </a:p>
          <a:p>
            <a:r>
              <a:rPr lang="fr-FR" sz="1200" kern="1200" dirty="0">
                <a:solidFill>
                  <a:schemeClr val="tx1"/>
                </a:solidFill>
                <a:effectLst/>
                <a:latin typeface="+mn-lt"/>
                <a:ea typeface="+mn-ea"/>
                <a:cs typeface="+mn-cs"/>
              </a:rPr>
              <a:t>	- dans le cadre de la bivalence : indique les parties du programme de PC où ces notions sont citées</a:t>
            </a:r>
          </a:p>
          <a:p>
            <a:r>
              <a:rPr lang="fr-FR" sz="1200" kern="1200" dirty="0">
                <a:solidFill>
                  <a:schemeClr val="tx1"/>
                </a:solidFill>
                <a:effectLst/>
                <a:latin typeface="+mn-lt"/>
                <a:ea typeface="+mn-ea"/>
                <a:cs typeface="+mn-cs"/>
              </a:rPr>
              <a:t>	- les liens avec ce qui a été fait au cycle 4 sont également indiqués dans chaque module en classe de seconde.</a:t>
            </a:r>
          </a:p>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11</a:t>
            </a:fld>
            <a:endParaRPr lang="fr-FR"/>
          </a:p>
        </p:txBody>
      </p:sp>
    </p:spTree>
    <p:extLst>
      <p:ext uri="{BB962C8B-B14F-4D97-AF65-F5344CB8AC3E}">
        <p14:creationId xmlns:p14="http://schemas.microsoft.com/office/powerpoint/2010/main" val="339220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Domaines et modules</a:t>
            </a:r>
          </a:p>
          <a:p>
            <a:r>
              <a:rPr lang="fr-FR" sz="1200" kern="1200" dirty="0">
                <a:solidFill>
                  <a:schemeClr val="tx1"/>
                </a:solidFill>
                <a:effectLst/>
                <a:latin typeface="+mn-lt"/>
                <a:ea typeface="+mn-ea"/>
                <a:cs typeface="+mn-cs"/>
              </a:rPr>
              <a:t>Les contenus des modules sont sous forme de tableau à deux colonnes mettant en lien la connaissance travaillée avec ce que les élèves doivent savoir faire (capacités attendues).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Pour chacun des modules sont indiqués :</a:t>
            </a:r>
          </a:p>
          <a:p>
            <a:r>
              <a:rPr lang="fr-FR" sz="1200" kern="1200" dirty="0">
                <a:solidFill>
                  <a:schemeClr val="tx1"/>
                </a:solidFill>
                <a:effectLst/>
                <a:latin typeface="+mn-lt"/>
                <a:ea typeface="+mn-ea"/>
                <a:cs typeface="+mn-cs"/>
              </a:rPr>
              <a:t>	- des exemples d’algorithme envisageables, </a:t>
            </a:r>
          </a:p>
          <a:p>
            <a:r>
              <a:rPr lang="fr-FR" sz="1200" kern="1200" dirty="0">
                <a:solidFill>
                  <a:schemeClr val="tx1"/>
                </a:solidFill>
                <a:effectLst/>
                <a:latin typeface="+mn-lt"/>
                <a:ea typeface="+mn-ea"/>
                <a:cs typeface="+mn-cs"/>
              </a:rPr>
              <a:t>	- des commentaires (qui fixent entre autres les limites du programme ou proposent des approfondissements possibles)  </a:t>
            </a:r>
          </a:p>
          <a:p>
            <a:r>
              <a:rPr lang="fr-FR" sz="1200" kern="1200" dirty="0">
                <a:solidFill>
                  <a:schemeClr val="tx1"/>
                </a:solidFill>
                <a:effectLst/>
                <a:latin typeface="+mn-lt"/>
                <a:ea typeface="+mn-ea"/>
                <a:cs typeface="+mn-cs"/>
              </a:rPr>
              <a:t>	- quelques fois des compléments sont précisés (pour les besoins des autres disciplines ou spécialité professionnelle, ces compléments ne seront pas évalués en certification). </a:t>
            </a:r>
          </a:p>
          <a:p>
            <a:r>
              <a:rPr lang="fr-FR" sz="1200" kern="1200" dirty="0">
                <a:solidFill>
                  <a:schemeClr val="tx1"/>
                </a:solidFill>
                <a:effectLst/>
                <a:latin typeface="+mn-lt"/>
                <a:ea typeface="+mn-ea"/>
                <a:cs typeface="+mn-cs"/>
              </a:rPr>
              <a:t>	- dans le cadre de la bivalence : indique les parties du programme de PC où ces notions sont citées</a:t>
            </a:r>
          </a:p>
          <a:p>
            <a:r>
              <a:rPr lang="fr-FR" sz="1200" kern="1200" dirty="0">
                <a:solidFill>
                  <a:schemeClr val="tx1"/>
                </a:solidFill>
                <a:effectLst/>
                <a:latin typeface="+mn-lt"/>
                <a:ea typeface="+mn-ea"/>
                <a:cs typeface="+mn-cs"/>
              </a:rPr>
              <a:t>	- les liens avec ce qui a été fait au cycle 4 sont également indiqués dans chaque module en classe de seconde.</a:t>
            </a:r>
          </a:p>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12</a:t>
            </a:fld>
            <a:endParaRPr lang="fr-FR"/>
          </a:p>
        </p:txBody>
      </p:sp>
    </p:spTree>
    <p:extLst>
      <p:ext uri="{BB962C8B-B14F-4D97-AF65-F5344CB8AC3E}">
        <p14:creationId xmlns:p14="http://schemas.microsoft.com/office/powerpoint/2010/main" val="28443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Le programme a été conçu en pensant aux notions mathématiques nécessaires pour s’insérer dans la société et décoder les informations chiffrées présentes dans la vie quotidienne et professionnelle : la lecture de courbes ou  de graphiques, les calculs de pourcentages, la proportionnalité, les éléments de géométrie simples (volume, aire, longueur), la représentation de données statistiques.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le programme de CAP n’est pas celui de seconde professionnelle. Il a été prévu pour que des passerelles soient possibles pour un jeune ayant obtenu son CAP qui souhaite se diriger en classe de première </a:t>
            </a:r>
            <a:r>
              <a:rPr lang="fr-FR" sz="1200" b="1" kern="1200" dirty="0">
                <a:solidFill>
                  <a:schemeClr val="tx1"/>
                </a:solidFill>
                <a:effectLst/>
                <a:latin typeface="+mn-lt"/>
                <a:ea typeface="+mn-ea"/>
                <a:cs typeface="+mn-cs"/>
              </a:rPr>
              <a:t>à condition de suivre le module de consolidation d’accompagnement personnalisé et au choix de l’orientation</a:t>
            </a:r>
            <a:r>
              <a:rPr lang="fr-FR" sz="1200" kern="1200" dirty="0">
                <a:solidFill>
                  <a:schemeClr val="tx1"/>
                </a:solidFill>
                <a:effectLst/>
                <a:latin typeface="+mn-lt"/>
                <a:ea typeface="+mn-ea"/>
                <a:cs typeface="+mn-cs"/>
              </a:rPr>
              <a:t> car le programme des deux ans de CAP n’est pas exactement  le programme de seconde professionnelle.</a:t>
            </a:r>
            <a:r>
              <a:rPr lang="fr-FR" dirty="0">
                <a:effectLst/>
              </a:rPr>
              <a:t> </a:t>
            </a:r>
            <a:endParaRPr lang="fr-FR" sz="1200" kern="1200" dirty="0">
              <a:solidFill>
                <a:schemeClr val="tx1"/>
              </a:solidFill>
              <a:effectLst/>
              <a:latin typeface="+mn-lt"/>
              <a:ea typeface="+mn-ea"/>
              <a:cs typeface="+mn-cs"/>
            </a:endParaRPr>
          </a:p>
          <a:p>
            <a:endParaRPr lang="fr-FR" dirty="0"/>
          </a:p>
          <a:p>
            <a:pPr lvl="0"/>
            <a:r>
              <a:rPr lang="fr-FR" sz="1200" kern="1200" dirty="0">
                <a:solidFill>
                  <a:schemeClr val="tx1"/>
                </a:solidFill>
                <a:effectLst/>
                <a:latin typeface="+mn-lt"/>
                <a:ea typeface="+mn-ea"/>
                <a:cs typeface="+mn-cs"/>
              </a:rPr>
              <a:t>Statistique-Probabilité  </a:t>
            </a:r>
          </a:p>
          <a:p>
            <a:pPr lvl="1"/>
            <a:r>
              <a:rPr lang="fr-FR" sz="1200" kern="1200" dirty="0">
                <a:solidFill>
                  <a:schemeClr val="tx1"/>
                </a:solidFill>
                <a:effectLst/>
                <a:latin typeface="+mn-lt"/>
                <a:ea typeface="+mn-ea"/>
                <a:cs typeface="+mn-cs"/>
              </a:rPr>
              <a:t>statistique à une variable (organisation des données, moyenne, représentation)</a:t>
            </a:r>
          </a:p>
          <a:p>
            <a:pPr lvl="1"/>
            <a:r>
              <a:rPr lang="fr-FR" sz="1200" kern="1200" dirty="0">
                <a:solidFill>
                  <a:schemeClr val="tx1"/>
                </a:solidFill>
                <a:effectLst/>
                <a:latin typeface="+mn-lt"/>
                <a:ea typeface="+mn-ea"/>
                <a:cs typeface="+mn-cs"/>
              </a:rPr>
              <a:t>on met en évidence la fluctuation des fréquences en utilisant une simulation informatique donnée et on calcule des probabilités dans des cas simples</a:t>
            </a:r>
          </a:p>
          <a:p>
            <a:pPr lvl="1"/>
            <a:r>
              <a:rPr lang="fr-FR" sz="1200" kern="1200" dirty="0">
                <a:solidFill>
                  <a:schemeClr val="tx1"/>
                </a:solidFill>
                <a:effectLst/>
                <a:latin typeface="+mn-lt"/>
                <a:ea typeface="+mn-ea"/>
                <a:cs typeface="+mn-cs"/>
              </a:rPr>
              <a:t>suppression de la notion d’histogramme car nous privilégions l’usage du tableur (pas de distinction entre histogramme et diagramme en bâtons sur certains tableurs)</a:t>
            </a:r>
          </a:p>
          <a:p>
            <a:pPr lvl="1"/>
            <a:r>
              <a:rPr lang="fr-FR" sz="1200" kern="1200" dirty="0">
                <a:solidFill>
                  <a:schemeClr val="tx1"/>
                </a:solidFill>
                <a:effectLst/>
                <a:latin typeface="+mn-lt"/>
                <a:ea typeface="+mn-ea"/>
                <a:cs typeface="+mn-cs"/>
              </a:rPr>
              <a:t>suppression  du croisement de deux caractères qualitatifs </a:t>
            </a:r>
          </a:p>
          <a:p>
            <a:pPr lvl="1"/>
            <a:r>
              <a:rPr lang="fr-FR" sz="1200" kern="1200" dirty="0">
                <a:solidFill>
                  <a:schemeClr val="tx1"/>
                </a:solidFill>
                <a:effectLst/>
                <a:latin typeface="+mn-lt"/>
                <a:ea typeface="+mn-ea"/>
                <a:cs typeface="+mn-cs"/>
              </a:rPr>
              <a:t>gain de temps par le fait que les probabilités sont à présent abordées au collège.</a:t>
            </a:r>
          </a:p>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13</a:t>
            </a:fld>
            <a:endParaRPr lang="fr-FR"/>
          </a:p>
        </p:txBody>
      </p:sp>
    </p:spTree>
    <p:extLst>
      <p:ext uri="{BB962C8B-B14F-4D97-AF65-F5344CB8AC3E}">
        <p14:creationId xmlns:p14="http://schemas.microsoft.com/office/powerpoint/2010/main" val="236350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Algèbre-Analyse :</a:t>
                </a:r>
              </a:p>
              <a:p>
                <a:r>
                  <a:rPr lang="fr-FR" sz="1200" kern="1200" dirty="0">
                    <a:solidFill>
                      <a:schemeClr val="tx1"/>
                    </a:solidFill>
                    <a:effectLst/>
                    <a:latin typeface="+mn-lt"/>
                    <a:ea typeface="+mn-ea"/>
                    <a:cs typeface="+mn-cs"/>
                  </a:rPr>
                  <a:t>La volonté de rapprocher l’écriture des programmes de CAP à celles des projets de ceux de seconde a conduit à restructurer cette partie avec la suppression de certaines unités et la création ou transformation de nouveaux modules.</a:t>
                </a:r>
              </a:p>
              <a:p>
                <a:pPr lvl="0"/>
                <a:r>
                  <a:rPr lang="fr-FR" sz="1200" kern="1200" dirty="0">
                    <a:solidFill>
                      <a:schemeClr val="tx1"/>
                    </a:solidFill>
                    <a:effectLst/>
                    <a:latin typeface="+mn-lt"/>
                    <a:ea typeface="+mn-ea"/>
                    <a:cs typeface="+mn-cs"/>
                  </a:rPr>
                  <a:t>un module «  résolution d’un problème relevant de la proportionnalité » qui  résulte de la transformation de l’unité commune « proportionnalité » ce qui permet d’insister sur le fait que la proportionnalité doit être vue dans le cadre de résolution de problèmes. </a:t>
                </a:r>
              </a:p>
              <a:p>
                <a:pPr lvl="0"/>
                <a:r>
                  <a:rPr lang="fr-FR" sz="1200" kern="1200" dirty="0">
                    <a:solidFill>
                      <a:schemeClr val="tx1"/>
                    </a:solidFill>
                    <a:effectLst/>
                    <a:latin typeface="+mn-lt"/>
                    <a:ea typeface="+mn-ea"/>
                    <a:cs typeface="+mn-cs"/>
                  </a:rPr>
                  <a:t>un module « résolution d’un problème du premier degré » qui résulte de la transformation de l’unité commune « situation du premier degré » dont l’objectif essentiel reste identique, à savoir la résolution de : </a:t>
                </a:r>
                <a14:m>
                  <m:oMath xmlns:m="http://schemas.openxmlformats.org/officeDocument/2006/math" xmlns="">
                    <m:r>
                      <a:rPr lang="fr-FR" sz="1200" i="1" kern="1200">
                        <a:solidFill>
                          <a:schemeClr val="tx1"/>
                        </a:solidFill>
                        <a:effectLst/>
                        <a:latin typeface="Cambria Math" panose="02040503050406030204" pitchFamily="18" charset="0"/>
                        <a:ea typeface="+mn-ea"/>
                        <a:cs typeface="+mn-cs"/>
                      </a:rPr>
                      <m:t>𝑎𝑥</m:t>
                    </m:r>
                    <m:r>
                      <a:rPr lang="fr-FR" sz="1200" i="1" kern="1200">
                        <a:solidFill>
                          <a:schemeClr val="tx1"/>
                        </a:solidFill>
                        <a:effectLst/>
                        <a:latin typeface="Cambria Math" panose="02040503050406030204" pitchFamily="18" charset="0"/>
                        <a:ea typeface="+mn-ea"/>
                        <a:cs typeface="+mn-cs"/>
                      </a:rPr>
                      <m:t>+</m:t>
                    </m:r>
                    <m:r>
                      <a:rPr lang="fr-FR" sz="1200" i="1" kern="1200">
                        <a:solidFill>
                          <a:schemeClr val="tx1"/>
                        </a:solidFill>
                        <a:effectLst/>
                        <a:latin typeface="Cambria Math" panose="02040503050406030204" pitchFamily="18" charset="0"/>
                        <a:ea typeface="+mn-ea"/>
                        <a:cs typeface="+mn-cs"/>
                      </a:rPr>
                      <m:t>𝑏</m:t>
                    </m:r>
                    <m:r>
                      <a:rPr lang="fr-FR" sz="1200" i="1" kern="1200">
                        <a:solidFill>
                          <a:schemeClr val="tx1"/>
                        </a:solidFill>
                        <a:effectLst/>
                        <a:latin typeface="Cambria Math" panose="02040503050406030204" pitchFamily="18" charset="0"/>
                        <a:ea typeface="+mn-ea"/>
                        <a:cs typeface="+mn-cs"/>
                      </a:rPr>
                      <m:t>=</m:t>
                    </m:r>
                    <m:r>
                      <a:rPr lang="fr-FR" sz="1200" i="1" kern="1200">
                        <a:solidFill>
                          <a:schemeClr val="tx1"/>
                        </a:solidFill>
                        <a:effectLst/>
                        <a:latin typeface="Cambria Math" panose="02040503050406030204" pitchFamily="18" charset="0"/>
                        <a:ea typeface="+mn-ea"/>
                        <a:cs typeface="+mn-cs"/>
                      </a:rPr>
                      <m:t>𝑐</m:t>
                    </m:r>
                    <m:r>
                      <a:rPr lang="fr-FR" sz="1200" i="1" kern="1200">
                        <a:solidFill>
                          <a:schemeClr val="tx1"/>
                        </a:solidFill>
                        <a:effectLst/>
                        <a:latin typeface="Cambria Math" panose="02040503050406030204" pitchFamily="18" charset="0"/>
                        <a:ea typeface="+mn-ea"/>
                        <a:cs typeface="+mn-cs"/>
                      </a:rPr>
                      <m:t>.</m:t>
                    </m:r>
                  </m:oMath>
                </a14:m>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module « fonctions » à part entière dont l’objectif est  de faire acquérir des connaissances et propriétés relatives à la notion de fonction et d’en exploiter les représentations graphiques ; les fonctions linéaires sont abordées dans ce module. L’utilisation des outils numériques permet de résoudre des problèmes avec des fonctions non forcément linéaires.</a:t>
                </a:r>
              </a:p>
              <a:p>
                <a:pPr lvl="1"/>
                <a:r>
                  <a:rPr lang="fr-FR" sz="1200" kern="1200" dirty="0">
                    <a:solidFill>
                      <a:schemeClr val="tx1"/>
                    </a:solidFill>
                    <a:effectLst/>
                    <a:latin typeface="+mn-lt"/>
                    <a:ea typeface="+mn-ea"/>
                    <a:cs typeface="+mn-cs"/>
                  </a:rPr>
                  <a:t>Suppression de l’unité commune « repérage »  dont le contenu est mis en œuvre au travers des autres modules lors de la construction ou lecture de diagrammes, de graphiques</a:t>
                </a:r>
              </a:p>
              <a:p>
                <a:pPr lvl="1"/>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p:txBody>
          </p:sp>
        </mc:Choice>
        <mc:Fallback xmlns="">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Algèbre-Analyse :</a:t>
                </a:r>
              </a:p>
              <a:p>
                <a:r>
                  <a:rPr lang="fr-FR" sz="1200" kern="1200" dirty="0">
                    <a:solidFill>
                      <a:schemeClr val="tx1"/>
                    </a:solidFill>
                    <a:effectLst/>
                    <a:latin typeface="+mn-lt"/>
                    <a:ea typeface="+mn-ea"/>
                    <a:cs typeface="+mn-cs"/>
                  </a:rPr>
                  <a:t>La volonté de rapprocher l’écriture des programmes de CAP à celles des projets de ceux de seconde a conduit à restructurer cette partie avec la suppression de certaines unités et la création ou transformation de nouveaux modules.</a:t>
                </a:r>
              </a:p>
              <a:p>
                <a:pPr lvl="0"/>
                <a:r>
                  <a:rPr lang="fr-FR" sz="1200" kern="1200" dirty="0">
                    <a:solidFill>
                      <a:schemeClr val="tx1"/>
                    </a:solidFill>
                    <a:effectLst/>
                    <a:latin typeface="+mn-lt"/>
                    <a:ea typeface="+mn-ea"/>
                    <a:cs typeface="+mn-cs"/>
                  </a:rPr>
                  <a:t>un module «  résolution d’un problème relevant de la proportionnalité » qui  résulte de la transformation de l’unité commune « proportionnalité » ce qui permet d’insister sur le fait que la proportionnalité doit être vue dans le cadre de résolution de problèmes. </a:t>
                </a:r>
              </a:p>
              <a:p>
                <a:pPr lvl="0"/>
                <a:r>
                  <a:rPr lang="fr-FR" sz="1200" kern="1200" dirty="0">
                    <a:solidFill>
                      <a:schemeClr val="tx1"/>
                    </a:solidFill>
                    <a:effectLst/>
                    <a:latin typeface="+mn-lt"/>
                    <a:ea typeface="+mn-ea"/>
                    <a:cs typeface="+mn-cs"/>
                  </a:rPr>
                  <a:t>un module « résolution d’un problème du premier degré » qui résulte de la transformation de l’unité commune « situation du premier degré » dont l’objectif essentiel reste identique, à savoir la résolution de : </a:t>
                </a:r>
                <a:r>
                  <a:rPr lang="fr-FR" sz="1200" i="0" kern="1200">
                    <a:solidFill>
                      <a:schemeClr val="tx1"/>
                    </a:solidFill>
                    <a:effectLst/>
                    <a:latin typeface="+mn-lt"/>
                    <a:ea typeface="+mn-ea"/>
                    <a:cs typeface="+mn-cs"/>
                  </a:rPr>
                  <a:t>𝑎𝑥+𝑏=𝑐.</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module « fonctions » à part entière dont l’objectif est  de faire acquérir des connaissances et propriétés relatives à la notion de fonction et d’en exploiter les représentations graphiques ; les fonctions linéaires sont abordées dans ce module. L’utilisation des outils numériques permet de résoudre des problèmes avec des fonctions non forcément linéaires.</a:t>
                </a:r>
              </a:p>
              <a:p>
                <a:pPr lvl="1"/>
                <a:r>
                  <a:rPr lang="fr-FR" sz="1200" kern="1200" dirty="0">
                    <a:solidFill>
                      <a:schemeClr val="tx1"/>
                    </a:solidFill>
                    <a:effectLst/>
                    <a:latin typeface="+mn-lt"/>
                    <a:ea typeface="+mn-ea"/>
                    <a:cs typeface="+mn-cs"/>
                  </a:rPr>
                  <a:t>Suppression de l’unité commune « repérage »  dont le contenu est mis en œuvre au travers des autres modules lors de la construction ou lecture de diagrammes, de graphiques</a:t>
                </a:r>
              </a:p>
              <a:p>
                <a:pPr lvl="1"/>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Calculs commerciaux et financiers : ce domaine  ne concerne que les CAP du groupement 2. Il </a:t>
                </a:r>
              </a:p>
              <a:p>
                <a:r>
                  <a:rPr lang="fr-FR" sz="1200" kern="1200" dirty="0">
                    <a:solidFill>
                      <a:schemeClr val="tx1"/>
                    </a:solidFill>
                    <a:effectLst/>
                    <a:latin typeface="+mn-lt"/>
                    <a:ea typeface="+mn-ea"/>
                    <a:cs typeface="+mn-cs"/>
                  </a:rPr>
                  <a:t>résulte de la fusion des deux unités spécifiques « calculs commerciaux » et « intérêts » et permet de renforcer la maitrise des pourcentages qui apparaissent dans des documents professionnels (factures, bulletins de salaire, ..). Il se prête  à des séances de </a:t>
                </a:r>
                <a:r>
                  <a:rPr lang="fr-FR" sz="1200" kern="1200" dirty="0" err="1">
                    <a:solidFill>
                      <a:schemeClr val="tx1"/>
                    </a:solidFill>
                    <a:effectLst/>
                    <a:latin typeface="+mn-lt"/>
                    <a:ea typeface="+mn-ea"/>
                    <a:cs typeface="+mn-cs"/>
                  </a:rPr>
                  <a:t>co</a:t>
                </a:r>
                <a:r>
                  <a:rPr lang="fr-FR" sz="1200" kern="1200" dirty="0">
                    <a:solidFill>
                      <a:schemeClr val="tx1"/>
                    </a:solidFill>
                    <a:effectLst/>
                    <a:latin typeface="+mn-lt"/>
                    <a:ea typeface="+mn-ea"/>
                    <a:cs typeface="+mn-cs"/>
                  </a:rPr>
                  <a:t>-intervention.</a:t>
                </a:r>
              </a:p>
              <a:p>
                <a:pPr lvl="1"/>
                <a:endParaRPr lang="fr-FR" sz="1200" kern="1200" dirty="0">
                  <a:solidFill>
                    <a:schemeClr val="tx1"/>
                  </a:solidFill>
                  <a:effectLst/>
                  <a:latin typeface="+mn-lt"/>
                  <a:ea typeface="+mn-ea"/>
                  <a:cs typeface="+mn-cs"/>
                </a:endParaRPr>
              </a:p>
            </p:txBody>
          </p:sp>
        </mc:Fallback>
      </mc:AlternateContent>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14</a:t>
            </a:fld>
            <a:endParaRPr lang="fr-FR"/>
          </a:p>
        </p:txBody>
      </p:sp>
    </p:spTree>
    <p:extLst>
      <p:ext uri="{BB962C8B-B14F-4D97-AF65-F5344CB8AC3E}">
        <p14:creationId xmlns:p14="http://schemas.microsoft.com/office/powerpoint/2010/main" val="376862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Calculs commerciaux et financiers : ce domaine  ne concerne que les CAP du groupement 2. Il </a:t>
            </a:r>
          </a:p>
          <a:p>
            <a:r>
              <a:rPr lang="fr-FR" sz="1200" kern="1200" dirty="0">
                <a:solidFill>
                  <a:schemeClr val="tx1"/>
                </a:solidFill>
                <a:effectLst/>
                <a:latin typeface="+mn-lt"/>
                <a:ea typeface="+mn-ea"/>
                <a:cs typeface="+mn-cs"/>
              </a:rPr>
              <a:t>résulte de la fusion des deux unités spécifiques « calculs commerciaux » et « intérêts » et permet de renforcer la maitrise des pourcentages qui apparaissent dans des documents professionnels (factures, bulletins de salaire, ..). Il se prête  à des séances de </a:t>
            </a:r>
            <a:r>
              <a:rPr lang="fr-FR" sz="1200" kern="1200" dirty="0" err="1">
                <a:solidFill>
                  <a:schemeClr val="tx1"/>
                </a:solidFill>
                <a:effectLst/>
                <a:latin typeface="+mn-lt"/>
                <a:ea typeface="+mn-ea"/>
                <a:cs typeface="+mn-cs"/>
              </a:rPr>
              <a:t>co</a:t>
            </a:r>
            <a:r>
              <a:rPr lang="fr-FR" sz="1200" kern="1200" dirty="0">
                <a:solidFill>
                  <a:schemeClr val="tx1"/>
                </a:solidFill>
                <a:effectLst/>
                <a:latin typeface="+mn-lt"/>
                <a:ea typeface="+mn-ea"/>
                <a:cs typeface="+mn-cs"/>
              </a:rPr>
              <a:t>-intervention.</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Géométrie : ce domaine  ne concerne que les CAP du groupement 1</a:t>
            </a:r>
          </a:p>
          <a:p>
            <a:pPr lvl="0"/>
            <a:r>
              <a:rPr lang="fr-FR" sz="1200" kern="1200" dirty="0">
                <a:solidFill>
                  <a:schemeClr val="tx1"/>
                </a:solidFill>
                <a:effectLst/>
                <a:latin typeface="+mn-lt"/>
                <a:ea typeface="+mn-ea"/>
                <a:cs typeface="+mn-cs"/>
              </a:rPr>
              <a:t>on fait tracer aux instruments puis avec l’outil numérique, des figures et des solides et on se limite à la géométrie du calcul (longueur, aire, volume)</a:t>
            </a:r>
          </a:p>
          <a:p>
            <a:pPr lvl="1"/>
            <a:r>
              <a:rPr lang="fr-FR" sz="1200" kern="1200" dirty="0">
                <a:solidFill>
                  <a:schemeClr val="tx1"/>
                </a:solidFill>
                <a:effectLst/>
                <a:latin typeface="+mn-lt"/>
                <a:ea typeface="+mn-ea"/>
                <a:cs typeface="+mn-cs"/>
              </a:rPr>
              <a:t>Suppression de la notion de bissectrice (vue si besoin en spécialité) et la mesure de la distance d’un point à une droite (vue au collège)</a:t>
            </a:r>
          </a:p>
          <a:p>
            <a:pPr lvl="1"/>
            <a:r>
              <a:rPr lang="fr-FR" sz="1200" kern="1200" dirty="0">
                <a:solidFill>
                  <a:schemeClr val="tx1"/>
                </a:solidFill>
                <a:effectLst/>
                <a:latin typeface="+mn-lt"/>
                <a:ea typeface="+mn-ea"/>
                <a:cs typeface="+mn-cs"/>
              </a:rPr>
              <a:t>Les relations trigonométriques dans le triangle rectangle sont traitées en complément uniquement dans certains CAP.</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Calcul numérique »  est un module spécifique dont le contenu sera traité dans tous les domaines compte-tenu de son importance. L’objectif étant que les professeurs assurent un enseignement spiralé de ce module dans les domaines où les calculs interviennent (en situation) ce qui libère du temps. La présentation de ce nouveau module n’est pas semblable aux autres modules puisque nous proposons une lecture sous forme de tableau indiquant dans quels modules ces calculs apparaissent.</a:t>
            </a:r>
          </a:p>
          <a:p>
            <a:pPr lvl="1"/>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15</a:t>
            </a:fld>
            <a:endParaRPr lang="fr-FR"/>
          </a:p>
        </p:txBody>
      </p:sp>
    </p:spTree>
    <p:extLst>
      <p:ext uri="{BB962C8B-B14F-4D97-AF65-F5344CB8AC3E}">
        <p14:creationId xmlns:p14="http://schemas.microsoft.com/office/powerpoint/2010/main" val="287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endParaRPr lang="fr-FR" sz="1200" b="1"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Algorithmique et programmation : en CAP uniquement avec un langage de programmation visuel et on renforce les compétences développées au collège. Ce module permet d’apprendre à raisonner. Les élèves de </a:t>
            </a:r>
            <a:r>
              <a:rPr lang="fr-FR" sz="1200" kern="1200" dirty="0" err="1">
                <a:solidFill>
                  <a:schemeClr val="tx1"/>
                </a:solidFill>
                <a:effectLst/>
                <a:latin typeface="+mn-lt"/>
                <a:ea typeface="+mn-ea"/>
                <a:cs typeface="+mn-cs"/>
              </a:rPr>
              <a:t>Segpa</a:t>
            </a:r>
            <a:r>
              <a:rPr lang="fr-FR" sz="1200" kern="1200" dirty="0">
                <a:solidFill>
                  <a:schemeClr val="tx1"/>
                </a:solidFill>
                <a:effectLst/>
                <a:latin typeface="+mn-lt"/>
                <a:ea typeface="+mn-ea"/>
                <a:cs typeface="+mn-cs"/>
              </a:rPr>
              <a:t> n’ont pas forcément pratiqué l’algorithmique.</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Automatismes : lorsqu’une capacité indiquée par un * est travaillée une année, elle devient un automatisme les années suivantes</a:t>
            </a:r>
            <a:endParaRPr lang="fr-FR" sz="1200" b="1" kern="1200" dirty="0">
              <a:solidFill>
                <a:schemeClr val="tx1"/>
              </a:solidFill>
              <a:effectLst/>
              <a:latin typeface="+mn-lt"/>
              <a:ea typeface="+mn-ea"/>
              <a:cs typeface="+mn-cs"/>
            </a:endParaRPr>
          </a:p>
          <a:p>
            <a:pPr lvl="0"/>
            <a:endParaRPr lang="fr-FR" sz="1200" b="1"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Deux groupements</a:t>
            </a:r>
            <a:r>
              <a:rPr lang="fr-FR" sz="1200" kern="1200" dirty="0">
                <a:solidFill>
                  <a:schemeClr val="tx1"/>
                </a:solidFill>
                <a:effectLst/>
                <a:latin typeface="+mn-lt"/>
                <a:ea typeface="+mn-ea"/>
                <a:cs typeface="+mn-cs"/>
              </a:rPr>
              <a:t> 1 et 2 au lieu de trois  A, B et C: </a:t>
            </a:r>
          </a:p>
          <a:p>
            <a:pPr lvl="0"/>
            <a:r>
              <a:rPr lang="fr-FR" sz="1200" kern="1200" dirty="0">
                <a:solidFill>
                  <a:schemeClr val="tx1"/>
                </a:solidFill>
                <a:effectLst/>
                <a:latin typeface="+mn-lt"/>
                <a:ea typeface="+mn-ea"/>
                <a:cs typeface="+mn-cs"/>
              </a:rPr>
              <a:t>les CAP rattachés actuellement aux groupements A et B seront rattachés au groupement 1  (la raison est qu’il n’y a qu’un chapitre d’écart sur la trigonométrie qui sera traité en Complément pour les spécialités qui en ont besoin et éventuellement en </a:t>
            </a:r>
            <a:r>
              <a:rPr lang="fr-FR" sz="1200" kern="1200" dirty="0" err="1">
                <a:solidFill>
                  <a:schemeClr val="tx1"/>
                </a:solidFill>
                <a:effectLst/>
                <a:latin typeface="+mn-lt"/>
                <a:ea typeface="+mn-ea"/>
                <a:cs typeface="+mn-cs"/>
              </a:rPr>
              <a:t>co</a:t>
            </a:r>
            <a:r>
              <a:rPr lang="fr-FR" sz="1200" kern="1200" dirty="0">
                <a:solidFill>
                  <a:schemeClr val="tx1"/>
                </a:solidFill>
                <a:effectLst/>
                <a:latin typeface="+mn-lt"/>
                <a:ea typeface="+mn-ea"/>
                <a:cs typeface="+mn-cs"/>
              </a:rPr>
              <a:t>-intervention); </a:t>
            </a:r>
          </a:p>
          <a:p>
            <a:pPr lvl="0"/>
            <a:r>
              <a:rPr lang="fr-FR" sz="1200" kern="1200" dirty="0">
                <a:solidFill>
                  <a:schemeClr val="tx1"/>
                </a:solidFill>
                <a:effectLst/>
                <a:latin typeface="+mn-lt"/>
                <a:ea typeface="+mn-ea"/>
                <a:cs typeface="+mn-cs"/>
              </a:rPr>
              <a:t>les CAP rattachés actuellement au groupement C seront rattachés au groupement 2. </a:t>
            </a:r>
          </a:p>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16</a:t>
            </a:fld>
            <a:endParaRPr lang="fr-FR"/>
          </a:p>
        </p:txBody>
      </p:sp>
    </p:spTree>
    <p:extLst>
      <p:ext uri="{BB962C8B-B14F-4D97-AF65-F5344CB8AC3E}">
        <p14:creationId xmlns:p14="http://schemas.microsoft.com/office/powerpoint/2010/main" val="326406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deuxième objectif se traduit par exemple par l’ajout d’un module sur le « vocabulaire ensembliste et logique », ainsi que celui d’ « algorithmique et de programmation » dans un langage interprété qui permet de revisiter les raisonnements logiques.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On consolide les compétences du programme de cycle 4 à travers la résolution de problèmes issues le plus souvent possible de situations professionnelles, de la vie courante et de la PC en espérant ainsi redonner confiance et développer de la motivation. </a:t>
            </a:r>
          </a:p>
          <a:p>
            <a:endParaRPr lang="fr-FR" sz="120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Si la résolution de problèmes reste l’objectif majeur, il est réaffirmé que des exercices (d’entrainement) non forcément contextualisés, sont préconisés dans les activités proposées aux élèves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Au cycle terminal il est prévu de conserver les modules complémentaires uniquement pour ceux qui en ont besoin dans le cadre du module poursuite d’études.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17</a:t>
            </a:fld>
            <a:endParaRPr lang="fr-FR"/>
          </a:p>
        </p:txBody>
      </p:sp>
    </p:spTree>
    <p:extLst>
      <p:ext uri="{BB962C8B-B14F-4D97-AF65-F5344CB8AC3E}">
        <p14:creationId xmlns:p14="http://schemas.microsoft.com/office/powerpoint/2010/main" val="3695049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p>
          <a:p>
            <a:pPr lvl="1"/>
            <a:r>
              <a:rPr lang="fr-FR" sz="1200" kern="1200" dirty="0">
                <a:solidFill>
                  <a:schemeClr val="tx1"/>
                </a:solidFill>
                <a:effectLst/>
                <a:latin typeface="+mn-lt"/>
                <a:ea typeface="+mn-ea"/>
                <a:cs typeface="+mn-cs"/>
              </a:rPr>
              <a:t>Statistiques et Probabilités :</a:t>
            </a:r>
          </a:p>
          <a:p>
            <a:pPr lvl="2"/>
            <a:r>
              <a:rPr lang="fr-FR" sz="1200" kern="1200" dirty="0">
                <a:solidFill>
                  <a:schemeClr val="tx1"/>
                </a:solidFill>
                <a:effectLst/>
                <a:latin typeface="+mn-lt"/>
                <a:ea typeface="+mn-ea"/>
                <a:cs typeface="+mn-cs"/>
              </a:rPr>
              <a:t> Statistique à une variable (organisation des données, comparaison de séries à l’aide d’indicateurs de position et dispersion, représentation)</a:t>
            </a:r>
          </a:p>
          <a:p>
            <a:pPr lvl="1"/>
            <a:r>
              <a:rPr lang="fr-FR" sz="1200" kern="1200" dirty="0">
                <a:solidFill>
                  <a:schemeClr val="tx1"/>
                </a:solidFill>
                <a:effectLst/>
                <a:latin typeface="+mn-lt"/>
                <a:ea typeface="+mn-ea"/>
                <a:cs typeface="+mn-cs"/>
              </a:rPr>
              <a:t>on met en évidence la fluctuation des fréquences et on calcule des probabilités dans des cas simples</a:t>
            </a:r>
            <a:r>
              <a:rPr lang="fr-FR" sz="1200" b="1" kern="1200" dirty="0">
                <a:solidFill>
                  <a:schemeClr val="tx1"/>
                </a:solidFill>
                <a:effectLst/>
                <a:latin typeface="+mn-lt"/>
                <a:ea typeface="+mn-ea"/>
                <a:cs typeface="+mn-cs"/>
              </a:rPr>
              <a:t> à l’aide d’arbre de dénombrement ou de tableau à double entrée</a:t>
            </a:r>
            <a:r>
              <a:rPr lang="fr-FR" sz="1200" kern="1200" dirty="0">
                <a:solidFill>
                  <a:schemeClr val="tx1"/>
                </a:solidFill>
                <a:effectLst/>
                <a:latin typeface="+mn-lt"/>
                <a:ea typeface="+mn-ea"/>
                <a:cs typeface="+mn-cs"/>
              </a:rPr>
              <a:t> (suite du cycle 4).</a:t>
            </a:r>
          </a:p>
          <a:p>
            <a:pPr lvl="1"/>
            <a:r>
              <a:rPr lang="fr-FR" sz="1200" kern="1200" dirty="0">
                <a:solidFill>
                  <a:schemeClr val="tx1"/>
                </a:solidFill>
                <a:effectLst/>
                <a:latin typeface="+mn-lt"/>
                <a:ea typeface="+mn-ea"/>
                <a:cs typeface="+mn-cs"/>
              </a:rPr>
              <a:t>Gain de temps évident par le fait qu’en cycle 4, ce chapitre a déjà été travaillé et par l’utilisation imposée du tableur pour les simulations : les notions restent identiques à celles de l’ancien programme </a:t>
            </a:r>
          </a:p>
          <a:p>
            <a:pPr lvl="1"/>
            <a:r>
              <a:rPr lang="fr-FR" sz="1200" kern="1200" dirty="0">
                <a:solidFill>
                  <a:schemeClr val="tx1"/>
                </a:solidFill>
                <a:effectLst/>
                <a:latin typeface="+mn-lt"/>
                <a:ea typeface="+mn-ea"/>
                <a:cs typeface="+mn-cs"/>
              </a:rPr>
              <a:t>Préconisation d’utiliser de vraies données une fois que les notions sont en place (liées à la spécialité par exemple)</a:t>
            </a:r>
          </a:p>
          <a:p>
            <a:pPr lvl="1"/>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Algèbre-Analyse : une organisation qui permet de regrouper la résolution de problème du premier degré et les fonctions</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Résolution de problèmes du premier degré (équations, inéquations  du premier degré)</a:t>
            </a:r>
          </a:p>
          <a:p>
            <a:pPr lvl="0"/>
            <a:r>
              <a:rPr lang="fr-FR" sz="1200" kern="1200" dirty="0">
                <a:solidFill>
                  <a:schemeClr val="tx1"/>
                </a:solidFill>
                <a:effectLst/>
                <a:latin typeface="+mn-lt"/>
                <a:ea typeface="+mn-ea"/>
                <a:cs typeface="+mn-cs"/>
              </a:rPr>
              <a:t>Fonctions : on passe moins de temps sur les fonctions de référence  (uniquement affine et carré) et on sollicite plus l’outil logiciel dans le cadre de la résolution de problème. On se concentre sur les notions propres aux fonctions : image, antécédent, extrema, variations.  On introduit la notion d’équation de courbe d’une fonction et on traite les systèmes 2x2 à l’aide des équations de droites</a:t>
            </a:r>
          </a:p>
          <a:p>
            <a:pPr lvl="0"/>
            <a:r>
              <a:rPr lang="fr-FR" sz="1200" kern="1200" dirty="0">
                <a:solidFill>
                  <a:schemeClr val="tx1"/>
                </a:solidFill>
                <a:effectLst/>
                <a:latin typeface="+mn-lt"/>
                <a:ea typeface="+mn-ea"/>
                <a:cs typeface="+mn-cs"/>
              </a:rPr>
              <a:t>Modélisation : utilisation de modèles autres que ceux de référence (fonctions polynomiales de degré 4, log  par ex..) puisqu’on utilise les fonctionnalités du logiciel de géométrie dynamique ou du tableur.</a:t>
            </a:r>
          </a:p>
          <a:p>
            <a:pPr lvl="0"/>
            <a:r>
              <a:rPr lang="fr-FR" sz="1200" kern="1200" dirty="0">
                <a:solidFill>
                  <a:schemeClr val="tx1"/>
                </a:solidFill>
                <a:effectLst/>
                <a:latin typeface="+mn-lt"/>
                <a:ea typeface="+mn-ea"/>
                <a:cs typeface="+mn-cs"/>
              </a:rPr>
              <a:t>Compte tenu du fait que les secondes professionnelles sans physique-chimie ont un peu plus d’heures de mathématiques (7,5h) que ceux avec PC, un module est proposé sur les calculs commerciaux et financiers en lien avec l’enseignement professionnel pour ces secondes (secteur tertiaire). Il peut être travaillé efficacement en situation professionnelle dans le cadre de la </a:t>
            </a:r>
            <a:r>
              <a:rPr lang="fr-FR" sz="1200" kern="1200" dirty="0" err="1">
                <a:solidFill>
                  <a:schemeClr val="tx1"/>
                </a:solidFill>
                <a:effectLst/>
                <a:latin typeface="+mn-lt"/>
                <a:ea typeface="+mn-ea"/>
                <a:cs typeface="+mn-cs"/>
              </a:rPr>
              <a:t>co</a:t>
            </a:r>
            <a:r>
              <a:rPr lang="fr-FR" sz="1200" kern="1200" dirty="0">
                <a:solidFill>
                  <a:schemeClr val="tx1"/>
                </a:solidFill>
                <a:effectLst/>
                <a:latin typeface="+mn-lt"/>
                <a:ea typeface="+mn-ea"/>
                <a:cs typeface="+mn-cs"/>
              </a:rPr>
              <a:t>-intervention.</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Géométrie</a:t>
            </a:r>
          </a:p>
          <a:p>
            <a:pPr lvl="0"/>
            <a:r>
              <a:rPr lang="fr-FR" sz="1200" kern="1200" dirty="0">
                <a:solidFill>
                  <a:schemeClr val="tx1"/>
                </a:solidFill>
                <a:effectLst/>
                <a:latin typeface="+mn-lt"/>
                <a:ea typeface="+mn-ea"/>
                <a:cs typeface="+mn-cs"/>
              </a:rPr>
              <a:t>Conservation essentiellement de  la géométrie du calcul (longueur, aire et volume) utiles à tous et les théorèmes de Thales et Pythagore sont revus dans le cadre de résolution de problèmes ou en situation professionnelle.</a:t>
            </a:r>
          </a:p>
          <a:p>
            <a:pPr lvl="0"/>
            <a:r>
              <a:rPr lang="fr-FR" sz="1200" kern="1200" dirty="0">
                <a:solidFill>
                  <a:schemeClr val="tx1"/>
                </a:solidFill>
                <a:effectLst/>
                <a:latin typeface="+mn-lt"/>
                <a:ea typeface="+mn-ea"/>
                <a:cs typeface="+mn-cs"/>
              </a:rPr>
              <a:t>Suppression du module « de la géométrie dans l’espace à la géométrie plane » (perspective cavalière) gourmand en temps (uniquement en complément dans certaines spécialités)</a:t>
            </a:r>
          </a:p>
          <a:p>
            <a:pPr lvl="0"/>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18</a:t>
            </a:fld>
            <a:endParaRPr lang="fr-FR"/>
          </a:p>
        </p:txBody>
      </p:sp>
    </p:spTree>
    <p:extLst>
      <p:ext uri="{BB962C8B-B14F-4D97-AF65-F5344CB8AC3E}">
        <p14:creationId xmlns:p14="http://schemas.microsoft.com/office/powerpoint/2010/main" val="2847215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L’ajout du module  « Algorithmique et programmation » avec un langage de programmation interprété nous semble nécessaire dans la mesure où les élèves ont déjà fait de l’algorithmique au cycle 4 (avec un langage visuel) et qu’ils en feront en BTS pour ceux qui se dirigent vers une poursuite d’étude. Le langage choisi est Python pour se rapprocher de ce qui est fait en voie GT. Il s’agit de savoir décomposer un problème en sous-problèmes et d’écrire des algorithmes simples en utilisant des fonctions. Mais l’intention première de l’introduction de ce module est que l’algorithmique contribue à former les élèves à la pensée informatique et au raisonnement logique.</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Mise en place d’automatismes comme en CAP : ils relèvent de ce qui devrait être acquis au cycle 4 avec une liste non exhaustive</a:t>
            </a:r>
          </a:p>
          <a:p>
            <a:pPr lvl="0"/>
            <a:endParaRPr lang="fr-FR" sz="120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fr-FR" sz="1200" b="0" kern="1200" dirty="0">
                <a:solidFill>
                  <a:schemeClr val="tx1"/>
                </a:solidFill>
                <a:effectLst/>
                <a:latin typeface="+mn-lt"/>
                <a:ea typeface="+mn-ea"/>
                <a:cs typeface="+mn-cs"/>
              </a:rPr>
              <a:t>Réaffirmation claire qu’en mathématiques, on raisonne </a:t>
            </a:r>
            <a:r>
              <a:rPr lang="fr-FR" sz="1200" kern="1200" dirty="0">
                <a:solidFill>
                  <a:schemeClr val="tx1"/>
                </a:solidFill>
                <a:effectLst/>
                <a:latin typeface="+mn-lt"/>
                <a:ea typeface="+mn-ea"/>
                <a:cs typeface="+mn-cs"/>
              </a:rPr>
              <a:t>ce qui a motivé l’introduction du  module « vocabulaire ensembliste et logique ». L’idée n’est pas de faire un chapitre à part mais que cela traverse la scolarité. L’intention du programme est que le professeur explicite le raisonnement fait au moment où il l’utilise. Par exemple  lors de la programmation en informatique  ou lors de l’utilisation de formule dans le tableur (et, ou, </a:t>
            </a:r>
            <a:r>
              <a:rPr lang="fr-FR" sz="1200" kern="1200" dirty="0" err="1">
                <a:solidFill>
                  <a:schemeClr val="tx1"/>
                </a:solidFill>
                <a:effectLst/>
                <a:latin typeface="+mn-lt"/>
                <a:ea typeface="+mn-ea"/>
                <a:cs typeface="+mn-cs"/>
              </a:rPr>
              <a:t>si..alors</a:t>
            </a:r>
            <a:r>
              <a:rPr lang="fr-FR" sz="1200" kern="1200" dirty="0">
                <a:solidFill>
                  <a:schemeClr val="tx1"/>
                </a:solidFill>
                <a:effectLst/>
                <a:latin typeface="+mn-lt"/>
                <a:ea typeface="+mn-ea"/>
                <a:cs typeface="+mn-cs"/>
              </a:rPr>
              <a:t>, disjonction de cas) ou encore lors qu’il explique qu’un exemple ne suffit pas à faire une généralité mais qu’un contre-exemple suffit à prouver qu’une affirmation est fausse ou bien lorsqu’un raisonnement par contraposée est réalisé.</a:t>
            </a:r>
          </a:p>
          <a:p>
            <a:pPr lvl="0"/>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19</a:t>
            </a:fld>
            <a:endParaRPr lang="fr-FR"/>
          </a:p>
        </p:txBody>
      </p:sp>
    </p:spTree>
    <p:extLst>
      <p:ext uri="{BB962C8B-B14F-4D97-AF65-F5344CB8AC3E}">
        <p14:creationId xmlns:p14="http://schemas.microsoft.com/office/powerpoint/2010/main" val="344824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2</a:t>
            </a:fld>
            <a:endParaRPr lang="fr-FR"/>
          </a:p>
        </p:txBody>
      </p:sp>
    </p:spTree>
    <p:extLst>
      <p:ext uri="{BB962C8B-B14F-4D97-AF65-F5344CB8AC3E}">
        <p14:creationId xmlns:p14="http://schemas.microsoft.com/office/powerpoint/2010/main" val="1242341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20</a:t>
            </a:fld>
            <a:endParaRPr lang="fr-FR"/>
          </a:p>
        </p:txBody>
      </p:sp>
    </p:spTree>
    <p:extLst>
      <p:ext uri="{BB962C8B-B14F-4D97-AF65-F5344CB8AC3E}">
        <p14:creationId xmlns:p14="http://schemas.microsoft.com/office/powerpoint/2010/main" val="2866248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Sept intitulés de modules identiques</a:t>
            </a:r>
          </a:p>
          <a:p>
            <a:endParaRPr lang="fr-FR" dirty="0"/>
          </a:p>
          <a:p>
            <a:r>
              <a:rPr lang="fr-FR" dirty="0"/>
              <a:t>Les programmes diffèrent légèrement entre le CAP et la seconde professionnelle mais l’architecture de présentation est la même.</a:t>
            </a:r>
          </a:p>
        </p:txBody>
      </p:sp>
      <p:sp>
        <p:nvSpPr>
          <p:cNvPr id="4" name="Espace réservé du numéro de diapositive 3"/>
          <p:cNvSpPr>
            <a:spLocks noGrp="1"/>
          </p:cNvSpPr>
          <p:nvPr>
            <p:ph type="sldNum" sz="quarter" idx="10"/>
          </p:nvPr>
        </p:nvSpPr>
        <p:spPr/>
        <p:txBody>
          <a:bodyPr/>
          <a:lstStyle/>
          <a:p>
            <a:pPr>
              <a:defRPr/>
            </a:pPr>
            <a:fld id="{8384415B-961F-44A8-B4FC-8EEB74896826}" type="slidenum">
              <a:rPr lang="fr-FR" smtClean="0"/>
              <a:pPr>
                <a:defRPr/>
              </a:pPr>
              <a:t>21</a:t>
            </a:fld>
            <a:endParaRPr lang="fr-FR"/>
          </a:p>
        </p:txBody>
      </p:sp>
    </p:spTree>
    <p:extLst>
      <p:ext uri="{BB962C8B-B14F-4D97-AF65-F5344CB8AC3E}">
        <p14:creationId xmlns:p14="http://schemas.microsoft.com/office/powerpoint/2010/main" val="4064345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7 modules toujours présentés sous forme de questions mais avec des questions davantage à portée</a:t>
            </a:r>
            <a:r>
              <a:rPr lang="fr-FR" baseline="0" dirty="0"/>
              <a:t> scientifique et non plus issues de la vie quotidienne ou courante.</a:t>
            </a:r>
          </a:p>
          <a:p>
            <a:endParaRPr lang="fr-FR" baseline="0" dirty="0"/>
          </a:p>
          <a:p>
            <a:endParaRPr lang="fr-FR" baseline="0" dirty="0"/>
          </a:p>
          <a:p>
            <a:r>
              <a:rPr lang="fr-FR" dirty="0"/>
              <a:t>Chaque module se décline de la manière suivante:</a:t>
            </a:r>
          </a:p>
          <a:p>
            <a:pPr marL="171450" indent="-171450">
              <a:buFont typeface="Arial"/>
              <a:buChar char="•"/>
            </a:pPr>
            <a:r>
              <a:rPr lang="fr-FR" dirty="0"/>
              <a:t>Objectifs</a:t>
            </a:r>
          </a:p>
          <a:p>
            <a:pPr marL="171450" indent="-171450">
              <a:buFont typeface="Arial"/>
              <a:buChar char="•"/>
            </a:pPr>
            <a:r>
              <a:rPr lang="fr-FR" dirty="0"/>
              <a:t>Liens avec le cycle 4</a:t>
            </a:r>
          </a:p>
          <a:p>
            <a:pPr marL="171450" indent="-171450">
              <a:buFont typeface="Arial"/>
              <a:buChar char="•"/>
            </a:pPr>
            <a:r>
              <a:rPr lang="fr-FR" dirty="0"/>
              <a:t>Tableau: capacités et connaissances</a:t>
            </a:r>
          </a:p>
          <a:p>
            <a:pPr marL="171450" indent="-171450">
              <a:buFont typeface="Arial"/>
              <a:buChar char="•"/>
            </a:pPr>
            <a:r>
              <a:rPr lang="fr-FR" dirty="0"/>
              <a:t>Liens avec les mathématiques</a:t>
            </a:r>
          </a:p>
          <a:p>
            <a:pPr marL="0" marR="0" indent="0" algn="l" defTabSz="457200" rtl="0" eaLnBrk="1" fontAlgn="base" latinLnBrk="0" hangingPunct="1">
              <a:lnSpc>
                <a:spcPct val="100000"/>
              </a:lnSpc>
              <a:spcBef>
                <a:spcPct val="30000"/>
              </a:spcBef>
              <a:spcAft>
                <a:spcPct val="0"/>
              </a:spcAft>
              <a:buClrTx/>
              <a:buSzTx/>
              <a:buFontTx/>
              <a:buNone/>
              <a:tabLst/>
              <a:defRPr/>
            </a:pPr>
            <a:endParaRPr lang="fr-FR" baseline="0" dirty="0"/>
          </a:p>
          <a:p>
            <a:pPr marL="0" marR="0" indent="0" algn="l" defTabSz="457200" rtl="0" eaLnBrk="1" fontAlgn="base" latinLnBrk="0" hangingPunct="1">
              <a:lnSpc>
                <a:spcPct val="100000"/>
              </a:lnSpc>
              <a:spcBef>
                <a:spcPct val="30000"/>
              </a:spcBef>
              <a:spcAft>
                <a:spcPct val="0"/>
              </a:spcAft>
              <a:buClrTx/>
              <a:buSzTx/>
              <a:buFontTx/>
              <a:buNone/>
              <a:tabLst/>
              <a:defRPr/>
            </a:pPr>
            <a:r>
              <a:rPr lang="fr-FR" baseline="0" dirty="0"/>
              <a:t>Les deux premiers modules sont dits transversaux car ils ne doivent pas faire l’objet d’un traitement particulier hors sol. </a:t>
            </a:r>
          </a:p>
          <a:p>
            <a:endParaRPr lang="fr-FR" baseline="0" dirty="0"/>
          </a:p>
          <a:p>
            <a:r>
              <a:rPr lang="fr-FR" baseline="0" dirty="0"/>
              <a:t>Le module sécurité doit permettre la sensibilisation aux risques lors de l’utilisation de produits chimiques, d’appareils électriques , sources lumineuse et sonore. Dans leur vie quotidienne ainsi qu’ en salle de travaux pratiques.</a:t>
            </a:r>
          </a:p>
          <a:p>
            <a:endParaRPr lang="fr-FR" baseline="0" dirty="0"/>
          </a:p>
          <a:p>
            <a:r>
              <a:rPr lang="fr-FR" baseline="0" dirty="0"/>
              <a:t>La transversalité du module électricité: grandeurs électriques non perceptibles. Une grande partie de ce module peut être abordée dans les autres modules avec notamment l’utilisation de capteurs</a:t>
            </a:r>
            <a:endParaRPr lang="fr-FR" dirty="0"/>
          </a:p>
        </p:txBody>
      </p:sp>
      <p:sp>
        <p:nvSpPr>
          <p:cNvPr id="4" name="Espace réservé du numéro de diapositive 3"/>
          <p:cNvSpPr>
            <a:spLocks noGrp="1"/>
          </p:cNvSpPr>
          <p:nvPr>
            <p:ph type="sldNum" sz="quarter" idx="10"/>
          </p:nvPr>
        </p:nvSpPr>
        <p:spPr/>
        <p:txBody>
          <a:bodyPr/>
          <a:lstStyle/>
          <a:p>
            <a:pPr>
              <a:defRPr/>
            </a:pPr>
            <a:fld id="{8384415B-961F-44A8-B4FC-8EEB74896826}" type="slidenum">
              <a:rPr lang="fr-FR" smtClean="0"/>
              <a:pPr>
                <a:defRPr/>
              </a:pPr>
              <a:t>22</a:t>
            </a:fld>
            <a:endParaRPr lang="fr-FR"/>
          </a:p>
        </p:txBody>
      </p:sp>
    </p:spTree>
    <p:extLst>
      <p:ext uri="{BB962C8B-B14F-4D97-AF65-F5344CB8AC3E}">
        <p14:creationId xmlns:p14="http://schemas.microsoft.com/office/powerpoint/2010/main" val="3164058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les plus expérimentés qui ont connu les programmes d’avant 2009,</a:t>
            </a:r>
          </a:p>
          <a:p>
            <a:r>
              <a:rPr lang="fr-FR" dirty="0"/>
              <a:t> des souvenirs de l’étude des transducteurs.</a:t>
            </a:r>
          </a:p>
          <a:p>
            <a:r>
              <a:rPr lang="fr-FR" dirty="0"/>
              <a:t>Quelques exemples de transducteurs: haut parleur, gramophone</a:t>
            </a:r>
          </a:p>
          <a:p>
            <a:r>
              <a:rPr lang="fr-FR" dirty="0"/>
              <a:t>Les capteurs sont une sous catégorie</a:t>
            </a:r>
            <a:r>
              <a:rPr lang="fr-FR" baseline="0" dirty="0"/>
              <a:t> des transducteurs.</a:t>
            </a:r>
          </a:p>
          <a:p>
            <a:r>
              <a:rPr lang="fr-FR" baseline="0" dirty="0"/>
              <a:t>Quelques capteurs : thermocouple, capteur thermique, microphone, émetteur </a:t>
            </a:r>
            <a:r>
              <a:rPr lang="fr-FR" baseline="0" dirty="0" err="1"/>
              <a:t>piezo-électrique</a:t>
            </a:r>
            <a:r>
              <a:rPr lang="fr-FR" baseline="0" dirty="0"/>
              <a:t>, luxmètre…</a:t>
            </a:r>
          </a:p>
          <a:p>
            <a:endParaRPr lang="fr-FR" baseline="0" dirty="0"/>
          </a:p>
          <a:p>
            <a:r>
              <a:rPr lang="fr-FR" baseline="0" dirty="0"/>
              <a:t>C’est l’exploitation du signal électrique en sortie qui sera traitée au regard de capacités et connaissances du module électricité.</a:t>
            </a:r>
          </a:p>
          <a:p>
            <a:endParaRPr lang="fr-FR" baseline="0"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8384415B-961F-44A8-B4FC-8EEB74896826}" type="slidenum">
              <a:rPr lang="fr-FR" smtClean="0"/>
              <a:pPr>
                <a:defRPr/>
              </a:pPr>
              <a:t>24</a:t>
            </a:fld>
            <a:endParaRPr lang="fr-FR"/>
          </a:p>
        </p:txBody>
      </p:sp>
    </p:spTree>
    <p:extLst>
      <p:ext uri="{BB962C8B-B14F-4D97-AF65-F5344CB8AC3E}">
        <p14:creationId xmlns:p14="http://schemas.microsoft.com/office/powerpoint/2010/main" val="13392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Place du numérique:</a:t>
            </a:r>
          </a:p>
          <a:p>
            <a:r>
              <a:rPr lang="fr-FR" dirty="0"/>
              <a:t>Utilisation d’une part de l’outil informatique dans l’acquisition et</a:t>
            </a:r>
            <a:r>
              <a:rPr lang="fr-FR" baseline="0" dirty="0"/>
              <a:t> le traitement de données liées à des mesures.</a:t>
            </a:r>
          </a:p>
          <a:p>
            <a:r>
              <a:rPr lang="fr-FR" baseline="0" dirty="0"/>
              <a:t>Utilisation d’outil de simulation</a:t>
            </a:r>
          </a:p>
          <a:p>
            <a:r>
              <a:rPr lang="fr-FR" baseline="0" dirty="0"/>
              <a:t>Développer des compétences numériques dans la lecture d’information, analyse critique, rédaction de compte-rendu sous format numérique…</a:t>
            </a:r>
          </a:p>
          <a:p>
            <a:endParaRPr lang="fr-FR" baseline="0" dirty="0"/>
          </a:p>
          <a:p>
            <a:r>
              <a:rPr lang="fr-FR" baseline="0" dirty="0"/>
              <a:t>Variabilité de la mesure:</a:t>
            </a:r>
          </a:p>
          <a:p>
            <a:r>
              <a:rPr lang="fr-FR" baseline="0" dirty="0"/>
              <a:t>Mesure avec erreurs,</a:t>
            </a:r>
          </a:p>
          <a:p>
            <a:r>
              <a:rPr lang="fr-FR" baseline="0" dirty="0"/>
              <a:t>Identifier les erreurs</a:t>
            </a:r>
          </a:p>
          <a:p>
            <a:r>
              <a:rPr lang="fr-FR" baseline="0" dirty="0"/>
              <a:t>Notion d’ordre de grandeur</a:t>
            </a:r>
          </a:p>
          <a:p>
            <a:r>
              <a:rPr lang="fr-FR" baseline="0" dirty="0"/>
              <a:t>Nombre de chiffres significatifs….</a:t>
            </a:r>
          </a:p>
          <a:p>
            <a:endParaRPr lang="fr-FR" dirty="0"/>
          </a:p>
        </p:txBody>
      </p:sp>
      <p:sp>
        <p:nvSpPr>
          <p:cNvPr id="4" name="Espace réservé du numéro de diapositive 3"/>
          <p:cNvSpPr>
            <a:spLocks noGrp="1"/>
          </p:cNvSpPr>
          <p:nvPr>
            <p:ph type="sldNum" sz="quarter" idx="10"/>
          </p:nvPr>
        </p:nvSpPr>
        <p:spPr/>
        <p:txBody>
          <a:bodyPr/>
          <a:lstStyle/>
          <a:p>
            <a:pPr>
              <a:defRPr/>
            </a:pPr>
            <a:fld id="{8384415B-961F-44A8-B4FC-8EEB74896826}" type="slidenum">
              <a:rPr lang="fr-FR" smtClean="0"/>
              <a:pPr>
                <a:defRPr/>
              </a:pPr>
              <a:t>25</a:t>
            </a:fld>
            <a:endParaRPr lang="fr-FR"/>
          </a:p>
        </p:txBody>
      </p:sp>
    </p:spTree>
    <p:extLst>
      <p:ext uri="{BB962C8B-B14F-4D97-AF65-F5344CB8AC3E}">
        <p14:creationId xmlns:p14="http://schemas.microsoft.com/office/powerpoint/2010/main" val="1413813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a:t>
            </a:r>
            <a:r>
              <a:rPr lang="fr-FR" baseline="0" dirty="0"/>
              <a:t> illustrer un ajout de connaissances en seconde par rapport à celui de CAP</a:t>
            </a:r>
            <a:endParaRPr lang="fr-FR" dirty="0"/>
          </a:p>
        </p:txBody>
      </p:sp>
      <p:sp>
        <p:nvSpPr>
          <p:cNvPr id="4" name="Espace réservé du numéro de diapositive 3"/>
          <p:cNvSpPr>
            <a:spLocks noGrp="1"/>
          </p:cNvSpPr>
          <p:nvPr>
            <p:ph type="sldNum" sz="quarter" idx="10"/>
          </p:nvPr>
        </p:nvSpPr>
        <p:spPr/>
        <p:txBody>
          <a:bodyPr/>
          <a:lstStyle/>
          <a:p>
            <a:pPr>
              <a:defRPr/>
            </a:pPr>
            <a:fld id="{8384415B-961F-44A8-B4FC-8EEB74896826}" type="slidenum">
              <a:rPr lang="fr-FR" smtClean="0"/>
              <a:pPr>
                <a:defRPr/>
              </a:pPr>
              <a:t>26</a:t>
            </a:fld>
            <a:endParaRPr lang="fr-FR"/>
          </a:p>
        </p:txBody>
      </p:sp>
    </p:spTree>
    <p:extLst>
      <p:ext uri="{BB962C8B-B14F-4D97-AF65-F5344CB8AC3E}">
        <p14:creationId xmlns:p14="http://schemas.microsoft.com/office/powerpoint/2010/main" val="1413813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illustrer un ajout de</a:t>
            </a:r>
            <a:r>
              <a:rPr lang="fr-FR" baseline="0" dirty="0"/>
              <a:t> capacités en CAP par rapport à celui de seconde</a:t>
            </a:r>
            <a:endParaRPr lang="fr-FR" dirty="0"/>
          </a:p>
        </p:txBody>
      </p:sp>
      <p:sp>
        <p:nvSpPr>
          <p:cNvPr id="4" name="Espace réservé du numéro de diapositive 3"/>
          <p:cNvSpPr>
            <a:spLocks noGrp="1"/>
          </p:cNvSpPr>
          <p:nvPr>
            <p:ph type="sldNum" sz="quarter" idx="10"/>
          </p:nvPr>
        </p:nvSpPr>
        <p:spPr/>
        <p:txBody>
          <a:bodyPr/>
          <a:lstStyle/>
          <a:p>
            <a:pPr>
              <a:defRPr/>
            </a:pPr>
            <a:fld id="{8384415B-961F-44A8-B4FC-8EEB74896826}" type="slidenum">
              <a:rPr lang="fr-FR" smtClean="0"/>
              <a:pPr>
                <a:defRPr/>
              </a:pPr>
              <a:t>27</a:t>
            </a:fld>
            <a:endParaRPr lang="fr-FR"/>
          </a:p>
        </p:txBody>
      </p:sp>
    </p:spTree>
    <p:extLst>
      <p:ext uri="{BB962C8B-B14F-4D97-AF65-F5344CB8AC3E}">
        <p14:creationId xmlns:p14="http://schemas.microsoft.com/office/powerpoint/2010/main" val="1413813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illustrer</a:t>
            </a:r>
            <a:r>
              <a:rPr lang="fr-FR" baseline="0" dirty="0"/>
              <a:t> des différences de capacités sur un même module et pour une même connaissance</a:t>
            </a:r>
            <a:endParaRPr lang="fr-FR" dirty="0"/>
          </a:p>
        </p:txBody>
      </p:sp>
      <p:sp>
        <p:nvSpPr>
          <p:cNvPr id="4" name="Espace réservé du numéro de diapositive 3"/>
          <p:cNvSpPr>
            <a:spLocks noGrp="1"/>
          </p:cNvSpPr>
          <p:nvPr>
            <p:ph type="sldNum" sz="quarter" idx="10"/>
          </p:nvPr>
        </p:nvSpPr>
        <p:spPr/>
        <p:txBody>
          <a:bodyPr/>
          <a:lstStyle/>
          <a:p>
            <a:pPr>
              <a:defRPr/>
            </a:pPr>
            <a:fld id="{8384415B-961F-44A8-B4FC-8EEB74896826}" type="slidenum">
              <a:rPr lang="fr-FR" smtClean="0"/>
              <a:pPr>
                <a:defRPr/>
              </a:pPr>
              <a:t>28</a:t>
            </a:fld>
            <a:endParaRPr lang="fr-FR"/>
          </a:p>
        </p:txBody>
      </p:sp>
    </p:spTree>
    <p:extLst>
      <p:ext uri="{BB962C8B-B14F-4D97-AF65-F5344CB8AC3E}">
        <p14:creationId xmlns:p14="http://schemas.microsoft.com/office/powerpoint/2010/main" val="1413813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illustrer</a:t>
            </a:r>
            <a:r>
              <a:rPr lang="fr-FR" baseline="0" dirty="0"/>
              <a:t> une gradation de capacités et de connaissances au sein d’un même module</a:t>
            </a:r>
            <a:endParaRPr lang="fr-FR" dirty="0"/>
          </a:p>
        </p:txBody>
      </p:sp>
      <p:sp>
        <p:nvSpPr>
          <p:cNvPr id="4" name="Espace réservé du numéro de diapositive 3"/>
          <p:cNvSpPr>
            <a:spLocks noGrp="1"/>
          </p:cNvSpPr>
          <p:nvPr>
            <p:ph type="sldNum" sz="quarter" idx="10"/>
          </p:nvPr>
        </p:nvSpPr>
        <p:spPr/>
        <p:txBody>
          <a:bodyPr/>
          <a:lstStyle/>
          <a:p>
            <a:pPr>
              <a:defRPr/>
            </a:pPr>
            <a:fld id="{8384415B-961F-44A8-B4FC-8EEB74896826}" type="slidenum">
              <a:rPr lang="fr-FR" smtClean="0"/>
              <a:pPr>
                <a:defRPr/>
              </a:pPr>
              <a:t>29</a:t>
            </a:fld>
            <a:endParaRPr lang="fr-FR"/>
          </a:p>
        </p:txBody>
      </p:sp>
    </p:spTree>
    <p:extLst>
      <p:ext uri="{BB962C8B-B14F-4D97-AF65-F5344CB8AC3E}">
        <p14:creationId xmlns:p14="http://schemas.microsoft.com/office/powerpoint/2010/main" val="141381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Si on les a on pourrait indiquer les grandes lignes des retours de la consultation. On peut aussi parler de la rencontre avec les syndicats (très critiques concernant le programme de CAP)</a:t>
            </a:r>
          </a:p>
          <a:p>
            <a:endParaRPr lang="fr-FR"/>
          </a:p>
          <a:p>
            <a:r>
              <a:rPr lang="fr-FR"/>
              <a:t>Programme cycle terminal : démarrage fin mars pour remise des projets le 11 octobre vote du CSP avant le 31 octobre (publication après consultation vraisemblablement avant la fin de l’année civile)</a:t>
            </a:r>
          </a:p>
          <a:p>
            <a:endParaRPr lang="fr-FR"/>
          </a:p>
          <a:p>
            <a:r>
              <a:rPr lang="fr-FR"/>
              <a:t>Evaluation : CCF – épreuve ponctuelle écrite et pratique </a:t>
            </a:r>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30</a:t>
            </a:fld>
            <a:endParaRPr lang="fr-FR"/>
          </a:p>
        </p:txBody>
      </p:sp>
    </p:spTree>
    <p:extLst>
      <p:ext uri="{BB962C8B-B14F-4D97-AF65-F5344CB8AC3E}">
        <p14:creationId xmlns:p14="http://schemas.microsoft.com/office/powerpoint/2010/main" val="199607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Intentions majeures :</a:t>
            </a:r>
          </a:p>
          <a:p>
            <a:r>
              <a:rPr lang="fr-FR" sz="1200" kern="1200" dirty="0">
                <a:solidFill>
                  <a:schemeClr val="tx1"/>
                </a:solidFill>
                <a:effectLst/>
                <a:latin typeface="+mn-lt"/>
                <a:ea typeface="+mn-ea"/>
                <a:cs typeface="+mn-cs"/>
              </a:rPr>
              <a:t>- permettre une consolidation et un approfondissement du socle commun de connaissances, compétences et culture, </a:t>
            </a:r>
            <a:endParaRPr lang="fr-FR" dirty="0"/>
          </a:p>
          <a:p>
            <a:pPr lvl="0"/>
            <a:r>
              <a:rPr lang="fr-FR" sz="1200" kern="1200" dirty="0">
                <a:solidFill>
                  <a:schemeClr val="tx1"/>
                </a:solidFill>
                <a:effectLst/>
                <a:latin typeface="+mn-lt"/>
                <a:ea typeface="+mn-ea"/>
                <a:cs typeface="+mn-cs"/>
              </a:rPr>
              <a:t> - former les élèves aux démarches mathématique et scientifique dans le but de résoudre des problèmes issus de situations professionnelles ou de la vie courante et développer ainsi une culture scientifique et citoyenne.</a:t>
            </a:r>
          </a:p>
          <a:p>
            <a:r>
              <a:rPr lang="fr-FR" sz="1200" kern="1200" dirty="0">
                <a:solidFill>
                  <a:schemeClr val="tx1"/>
                </a:solidFill>
                <a:effectLst/>
                <a:latin typeface="+mn-lt"/>
                <a:ea typeface="+mn-ea"/>
                <a:cs typeface="+mn-cs"/>
              </a:rPr>
              <a:t> - De plus en classe de seconde, il s’agit :</a:t>
            </a:r>
          </a:p>
          <a:p>
            <a:pPr lvl="0"/>
            <a:r>
              <a:rPr lang="fr-FR" sz="1200" kern="1200" dirty="0">
                <a:solidFill>
                  <a:schemeClr val="tx1"/>
                </a:solidFill>
                <a:effectLst/>
                <a:latin typeface="+mn-lt"/>
                <a:ea typeface="+mn-ea"/>
                <a:cs typeface="+mn-cs"/>
              </a:rPr>
              <a:t>d’assurer les bases scientifiques pour une poursuite éventuelle d’étude dans le supérieur.</a:t>
            </a:r>
          </a:p>
          <a:p>
            <a:endParaRPr lang="fr-FR" dirty="0"/>
          </a:p>
          <a:p>
            <a:r>
              <a:rPr lang="fr-FR" dirty="0"/>
              <a:t>Compétences :</a:t>
            </a:r>
          </a:p>
          <a:p>
            <a:r>
              <a:rPr lang="fr-FR" sz="1200" kern="1200" dirty="0">
                <a:solidFill>
                  <a:schemeClr val="tx1"/>
                </a:solidFill>
                <a:effectLst/>
                <a:latin typeface="+mn-lt"/>
                <a:ea typeface="+mn-ea"/>
                <a:cs typeface="+mn-cs"/>
              </a:rPr>
              <a:t>S’approprier, Analyser-raisonner, Réaliser, Valider et Communiquer (à l’écrit </a:t>
            </a:r>
            <a:r>
              <a:rPr lang="fr-FR" sz="1200" b="1" kern="1200" dirty="0">
                <a:solidFill>
                  <a:schemeClr val="tx1"/>
                </a:solidFill>
                <a:effectLst/>
                <a:latin typeface="+mn-lt"/>
                <a:ea typeface="+mn-ea"/>
                <a:cs typeface="+mn-cs"/>
              </a:rPr>
              <a:t>comme à l’oral</a:t>
            </a:r>
            <a:r>
              <a:rPr lang="fr-FR" sz="1200" kern="1200" dirty="0">
                <a:solidFill>
                  <a:schemeClr val="tx1"/>
                </a:solidFill>
                <a:effectLst/>
                <a:latin typeface="+mn-lt"/>
                <a:ea typeface="+mn-ea"/>
                <a:cs typeface="+mn-cs"/>
              </a:rPr>
              <a:t> développant ainsi la maitrise de la langue) qui sont déclinées en capacités (différentes entre CAP et seconde).</a:t>
            </a:r>
            <a:r>
              <a:rPr lang="fr-FR" dirty="0">
                <a:effectLst/>
              </a:rPr>
              <a:t> </a:t>
            </a:r>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3</a:t>
            </a:fld>
            <a:endParaRPr lang="fr-FR"/>
          </a:p>
        </p:txBody>
      </p:sp>
    </p:spTree>
    <p:extLst>
      <p:ext uri="{BB962C8B-B14F-4D97-AF65-F5344CB8AC3E}">
        <p14:creationId xmlns:p14="http://schemas.microsoft.com/office/powerpoint/2010/main" val="110466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Co-intervention</a:t>
            </a:r>
          </a:p>
          <a:p>
            <a:r>
              <a:rPr lang="fr-FR" sz="1200" kern="1200" dirty="0">
                <a:solidFill>
                  <a:schemeClr val="tx1"/>
                </a:solidFill>
                <a:effectLst/>
                <a:latin typeface="+mn-lt"/>
                <a:ea typeface="+mn-ea"/>
                <a:cs typeface="+mn-cs"/>
              </a:rPr>
              <a:t>les projets de programme tiennent compte d’une répartition de l’horaire de </a:t>
            </a:r>
            <a:r>
              <a:rPr lang="fr-FR" sz="1200" kern="1200" dirty="0" err="1">
                <a:solidFill>
                  <a:schemeClr val="tx1"/>
                </a:solidFill>
                <a:effectLst/>
                <a:latin typeface="+mn-lt"/>
                <a:ea typeface="+mn-ea"/>
                <a:cs typeface="+mn-cs"/>
              </a:rPr>
              <a:t>co</a:t>
            </a:r>
            <a:r>
              <a:rPr lang="fr-FR" sz="1200" kern="1200" dirty="0">
                <a:solidFill>
                  <a:schemeClr val="tx1"/>
                </a:solidFill>
                <a:effectLst/>
                <a:latin typeface="+mn-lt"/>
                <a:ea typeface="+mn-ea"/>
                <a:cs typeface="+mn-cs"/>
              </a:rPr>
              <a:t>-intervention figurant sur les grilles (partagé par moitié avec l’EP), qui doit être équivalente entre la PC et les mathématiques dans les secondes professionnelles comportant un enseignement de PC. Tout déséquilibre dans un sens ou dans l’autre mettrait en péril la faisabilité d’un des deux programmes.</a:t>
            </a:r>
            <a:r>
              <a:rPr lang="fr-FR" dirty="0">
                <a:effectLst/>
              </a:rPr>
              <a:t> </a:t>
            </a:r>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4</a:t>
            </a:fld>
            <a:endParaRPr lang="fr-FR"/>
          </a:p>
        </p:txBody>
      </p:sp>
    </p:spTree>
    <p:extLst>
      <p:ext uri="{BB962C8B-B14F-4D97-AF65-F5344CB8AC3E}">
        <p14:creationId xmlns:p14="http://schemas.microsoft.com/office/powerpoint/2010/main" val="426766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5</a:t>
            </a:fld>
            <a:endParaRPr lang="fr-FR"/>
          </a:p>
        </p:txBody>
      </p:sp>
    </p:spTree>
    <p:extLst>
      <p:ext uri="{BB962C8B-B14F-4D97-AF65-F5344CB8AC3E}">
        <p14:creationId xmlns:p14="http://schemas.microsoft.com/office/powerpoint/2010/main" val="422619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codages sont les codages sur les figures géométriques !</a:t>
            </a:r>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6</a:t>
            </a:fld>
            <a:endParaRPr lang="fr-FR"/>
          </a:p>
        </p:txBody>
      </p:sp>
    </p:spTree>
    <p:extLst>
      <p:ext uri="{BB962C8B-B14F-4D97-AF65-F5344CB8AC3E}">
        <p14:creationId xmlns:p14="http://schemas.microsoft.com/office/powerpoint/2010/main" val="28518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7</a:t>
            </a:fld>
            <a:endParaRPr lang="fr-FR"/>
          </a:p>
        </p:txBody>
      </p:sp>
    </p:spTree>
    <p:extLst>
      <p:ext uri="{BB962C8B-B14F-4D97-AF65-F5344CB8AC3E}">
        <p14:creationId xmlns:p14="http://schemas.microsoft.com/office/powerpoint/2010/main" val="378754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8</a:t>
            </a:fld>
            <a:endParaRPr lang="fr-FR"/>
          </a:p>
        </p:txBody>
      </p:sp>
    </p:spTree>
    <p:extLst>
      <p:ext uri="{BB962C8B-B14F-4D97-AF65-F5344CB8AC3E}">
        <p14:creationId xmlns:p14="http://schemas.microsoft.com/office/powerpoint/2010/main" val="169563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384415B-961F-44A8-B4FC-8EEB74896826}" type="slidenum">
              <a:rPr lang="fr-FR" smtClean="0"/>
              <a:pPr>
                <a:defRPr/>
              </a:pPr>
              <a:t>9</a:t>
            </a:fld>
            <a:endParaRPr lang="fr-FR"/>
          </a:p>
        </p:txBody>
      </p:sp>
    </p:spTree>
    <p:extLst>
      <p:ext uri="{BB962C8B-B14F-4D97-AF65-F5344CB8AC3E}">
        <p14:creationId xmlns:p14="http://schemas.microsoft.com/office/powerpoint/2010/main" val="223264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sp>
        <p:nvSpPr>
          <p:cNvPr id="4" name="Rectangle 3"/>
          <p:cNvSpPr/>
          <p:nvPr userDrawn="1"/>
        </p:nvSpPr>
        <p:spPr>
          <a:xfrm>
            <a:off x="0" y="2519368"/>
            <a:ext cx="1169458"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5" name="Rectangle 4"/>
          <p:cNvSpPr/>
          <p:nvPr userDrawn="1"/>
        </p:nvSpPr>
        <p:spPr>
          <a:xfrm>
            <a:off x="8736543" y="2519368"/>
            <a:ext cx="1169458"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1560003" y="900000"/>
            <a:ext cx="6535290" cy="600164"/>
          </a:xfrm>
        </p:spPr>
        <p:txBody>
          <a:bodyPr>
            <a:spAutoFit/>
          </a:bodyPr>
          <a:lstStyle/>
          <a:p>
            <a:r>
              <a:rPr lang="fr-FR"/>
              <a:t>Modifiez le style du titre</a:t>
            </a:r>
            <a:endParaRPr lang="fr-FR" dirty="0"/>
          </a:p>
        </p:txBody>
      </p:sp>
      <p:sp>
        <p:nvSpPr>
          <p:cNvPr id="3" name="Sous-titre 2"/>
          <p:cNvSpPr>
            <a:spLocks noGrp="1"/>
          </p:cNvSpPr>
          <p:nvPr>
            <p:ph type="subTitle" idx="1"/>
          </p:nvPr>
        </p:nvSpPr>
        <p:spPr>
          <a:xfrm>
            <a:off x="1560003" y="2520001"/>
            <a:ext cx="6535290" cy="400110"/>
          </a:xfrm>
        </p:spPr>
        <p:txBody>
          <a:bodyPr lIns="0" tIns="0" rIns="0" bIns="0">
            <a:spAutoFit/>
          </a:bodyPr>
          <a:lstStyle>
            <a:lvl1pPr marL="0" indent="0" algn="l">
              <a:spcBef>
                <a:spcPts val="0"/>
              </a:spcBef>
              <a:buNone/>
              <a:defRPr>
                <a:solidFill>
                  <a:schemeClr val="bg1"/>
                </a:solidFill>
              </a:defRPr>
            </a:lvl1pPr>
            <a:lvl2pPr marL="495273" indent="0" algn="ctr">
              <a:buNone/>
              <a:defRPr>
                <a:solidFill>
                  <a:schemeClr val="tx1">
                    <a:tint val="75000"/>
                  </a:schemeClr>
                </a:solidFill>
              </a:defRPr>
            </a:lvl2pPr>
            <a:lvl3pPr marL="990545" indent="0" algn="ctr">
              <a:buNone/>
              <a:defRPr>
                <a:solidFill>
                  <a:schemeClr val="tx1">
                    <a:tint val="75000"/>
                  </a:schemeClr>
                </a:solidFill>
              </a:defRPr>
            </a:lvl3pPr>
            <a:lvl4pPr marL="1485817" indent="0" algn="ctr">
              <a:buNone/>
              <a:defRPr>
                <a:solidFill>
                  <a:schemeClr val="tx1">
                    <a:tint val="75000"/>
                  </a:schemeClr>
                </a:solidFill>
              </a:defRPr>
            </a:lvl4pPr>
            <a:lvl5pPr marL="1981089" indent="0" algn="ctr">
              <a:buNone/>
              <a:defRPr>
                <a:solidFill>
                  <a:schemeClr val="tx1">
                    <a:tint val="75000"/>
                  </a:schemeClr>
                </a:solidFill>
              </a:defRPr>
            </a:lvl5pPr>
            <a:lvl6pPr marL="2476362" indent="0" algn="ctr">
              <a:buNone/>
              <a:defRPr>
                <a:solidFill>
                  <a:schemeClr val="tx1">
                    <a:tint val="75000"/>
                  </a:schemeClr>
                </a:solidFill>
              </a:defRPr>
            </a:lvl6pPr>
            <a:lvl7pPr marL="2971634" indent="0" algn="ctr">
              <a:buNone/>
              <a:defRPr>
                <a:solidFill>
                  <a:schemeClr val="tx1">
                    <a:tint val="75000"/>
                  </a:schemeClr>
                </a:solidFill>
              </a:defRPr>
            </a:lvl7pPr>
            <a:lvl8pPr marL="3466907" indent="0" algn="ctr">
              <a:buNone/>
              <a:defRPr>
                <a:solidFill>
                  <a:schemeClr val="tx1">
                    <a:tint val="75000"/>
                  </a:schemeClr>
                </a:solidFill>
              </a:defRPr>
            </a:lvl8pPr>
            <a:lvl9pPr marL="3962179" indent="0" algn="ctr">
              <a:buNone/>
              <a:defRPr>
                <a:solidFill>
                  <a:schemeClr val="tx1">
                    <a:tint val="75000"/>
                  </a:schemeClr>
                </a:solidFill>
              </a:defRPr>
            </a:lvl9pPr>
          </a:lstStyle>
          <a:p>
            <a:r>
              <a:rPr lang="fr-FR"/>
              <a:t>Modifiez le style des sous-titres du masque</a:t>
            </a:r>
            <a:endParaRPr lang="fr-FR" dirty="0"/>
          </a:p>
        </p:txBody>
      </p:sp>
      <p:sp>
        <p:nvSpPr>
          <p:cNvPr id="6" name="Espace réservé de la date 3"/>
          <p:cNvSpPr>
            <a:spLocks noGrp="1"/>
          </p:cNvSpPr>
          <p:nvPr>
            <p:ph type="dt" sz="half" idx="10"/>
          </p:nvPr>
        </p:nvSpPr>
        <p:spPr>
          <a:xfrm>
            <a:off x="1559852" y="3711580"/>
            <a:ext cx="2311400" cy="365125"/>
          </a:xfrm>
        </p:spPr>
        <p:txBody>
          <a:bodyPr/>
          <a:lstStyle>
            <a:lvl1pPr>
              <a:defRPr/>
            </a:lvl1pPr>
          </a:lstStyle>
          <a:p>
            <a:pPr>
              <a:defRPr/>
            </a:pPr>
            <a:fld id="{73DC2E84-C410-40F6-8B66-360483A35FC2}" type="datetime3">
              <a:rPr lang="fr-FR"/>
              <a:pPr>
                <a:defRPr/>
              </a:pPr>
              <a:t>26 août 2019</a:t>
            </a:fld>
            <a:endParaRPr lang="fr-FR" dirty="0"/>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370039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Ttre + photo">
    <p:spTree>
      <p:nvGrpSpPr>
        <p:cNvPr id="1" name=""/>
        <p:cNvGrpSpPr/>
        <p:nvPr/>
      </p:nvGrpSpPr>
      <p:grpSpPr>
        <a:xfrm>
          <a:off x="0" y="0"/>
          <a:ext cx="0" cy="0"/>
          <a:chOff x="0" y="0"/>
          <a:chExt cx="0" cy="0"/>
        </a:xfrm>
      </p:grpSpPr>
      <p:sp>
        <p:nvSpPr>
          <p:cNvPr id="5" name="Rectangle 4"/>
          <p:cNvSpPr/>
          <p:nvPr userDrawn="1"/>
        </p:nvSpPr>
        <p:spPr>
          <a:xfrm>
            <a:off x="0" y="2519368"/>
            <a:ext cx="1169458"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6" name="Rectangle 5"/>
          <p:cNvSpPr/>
          <p:nvPr userDrawn="1"/>
        </p:nvSpPr>
        <p:spPr>
          <a:xfrm>
            <a:off x="8736543" y="2519368"/>
            <a:ext cx="1169458"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1560003" y="900000"/>
            <a:ext cx="6535290" cy="600164"/>
          </a:xfrm>
        </p:spPr>
        <p:txBody>
          <a:bodyPr>
            <a:spAutoFit/>
          </a:bodyPr>
          <a:lstStyle/>
          <a:p>
            <a:r>
              <a:rPr lang="fr-FR"/>
              <a:t>Modifiez le style du titre</a:t>
            </a:r>
            <a:endParaRPr lang="fr-FR" dirty="0"/>
          </a:p>
        </p:txBody>
      </p:sp>
      <p:sp>
        <p:nvSpPr>
          <p:cNvPr id="3" name="Sous-titre 2"/>
          <p:cNvSpPr>
            <a:spLocks noGrp="1"/>
          </p:cNvSpPr>
          <p:nvPr>
            <p:ph type="subTitle" idx="1"/>
          </p:nvPr>
        </p:nvSpPr>
        <p:spPr>
          <a:xfrm>
            <a:off x="4695040" y="2419905"/>
            <a:ext cx="3790250" cy="800219"/>
          </a:xfrm>
        </p:spPr>
        <p:txBody>
          <a:bodyPr lIns="0" tIns="0" rIns="0" bIns="0">
            <a:spAutoFit/>
          </a:bodyPr>
          <a:lstStyle>
            <a:lvl1pPr marL="0" marR="0" indent="0" algn="l" defTabSz="495273" rtl="0" eaLnBrk="1" fontAlgn="auto" latinLnBrk="0" hangingPunct="1">
              <a:lnSpc>
                <a:spcPct val="100000"/>
              </a:lnSpc>
              <a:spcBef>
                <a:spcPts val="0"/>
              </a:spcBef>
              <a:spcAft>
                <a:spcPts val="0"/>
              </a:spcAft>
              <a:buClrTx/>
              <a:buSzTx/>
              <a:buFontTx/>
              <a:buNone/>
              <a:tabLst/>
              <a:defRPr>
                <a:solidFill>
                  <a:schemeClr val="bg1"/>
                </a:solidFill>
              </a:defRPr>
            </a:lvl1pPr>
            <a:lvl2pPr marL="495273" indent="0" algn="ctr">
              <a:buNone/>
              <a:defRPr>
                <a:solidFill>
                  <a:schemeClr val="tx1">
                    <a:tint val="75000"/>
                  </a:schemeClr>
                </a:solidFill>
              </a:defRPr>
            </a:lvl2pPr>
            <a:lvl3pPr marL="990545" indent="0" algn="ctr">
              <a:buNone/>
              <a:defRPr>
                <a:solidFill>
                  <a:schemeClr val="tx1">
                    <a:tint val="75000"/>
                  </a:schemeClr>
                </a:solidFill>
              </a:defRPr>
            </a:lvl3pPr>
            <a:lvl4pPr marL="1485817" indent="0" algn="ctr">
              <a:buNone/>
              <a:defRPr>
                <a:solidFill>
                  <a:schemeClr val="tx1">
                    <a:tint val="75000"/>
                  </a:schemeClr>
                </a:solidFill>
              </a:defRPr>
            </a:lvl4pPr>
            <a:lvl5pPr marL="1981089" indent="0" algn="ctr">
              <a:buNone/>
              <a:defRPr>
                <a:solidFill>
                  <a:schemeClr val="tx1">
                    <a:tint val="75000"/>
                  </a:schemeClr>
                </a:solidFill>
              </a:defRPr>
            </a:lvl5pPr>
            <a:lvl6pPr marL="2476362" indent="0" algn="ctr">
              <a:buNone/>
              <a:defRPr>
                <a:solidFill>
                  <a:schemeClr val="tx1">
                    <a:tint val="75000"/>
                  </a:schemeClr>
                </a:solidFill>
              </a:defRPr>
            </a:lvl6pPr>
            <a:lvl7pPr marL="2971634" indent="0" algn="ctr">
              <a:buNone/>
              <a:defRPr>
                <a:solidFill>
                  <a:schemeClr val="tx1">
                    <a:tint val="75000"/>
                  </a:schemeClr>
                </a:solidFill>
              </a:defRPr>
            </a:lvl7pPr>
            <a:lvl8pPr marL="3466907" indent="0" algn="ctr">
              <a:buNone/>
              <a:defRPr>
                <a:solidFill>
                  <a:schemeClr val="tx1">
                    <a:tint val="75000"/>
                  </a:schemeClr>
                </a:solidFill>
              </a:defRPr>
            </a:lvl8pPr>
            <a:lvl9pPr marL="3962179" indent="0" algn="ctr">
              <a:buNone/>
              <a:defRPr>
                <a:solidFill>
                  <a:schemeClr val="tx1">
                    <a:tint val="75000"/>
                  </a:schemeClr>
                </a:solidFill>
              </a:defRPr>
            </a:lvl9pPr>
          </a:lstStyle>
          <a:p>
            <a:r>
              <a:rPr lang="fr-FR"/>
              <a:t>Modifiez le style des sous-titres du masque</a:t>
            </a:r>
            <a:endParaRPr lang="fr-FR" dirty="0"/>
          </a:p>
        </p:txBody>
      </p:sp>
      <p:sp>
        <p:nvSpPr>
          <p:cNvPr id="9" name="Espace réservé pour une image  2"/>
          <p:cNvSpPr>
            <a:spLocks noGrp="1"/>
          </p:cNvSpPr>
          <p:nvPr>
            <p:ph type="pic" idx="12"/>
          </p:nvPr>
        </p:nvSpPr>
        <p:spPr>
          <a:xfrm>
            <a:off x="1560003" y="2520583"/>
            <a:ext cx="2861219" cy="1906604"/>
          </a:xfrm>
        </p:spPr>
        <p:txBody>
          <a:bodyPr rtlCol="0">
            <a:normAutofit/>
          </a:bodyPr>
          <a:lstStyle>
            <a:lvl1pPr marL="0" indent="0">
              <a:buNone/>
              <a:defRPr sz="1300"/>
            </a:lvl1pPr>
            <a:lvl2pPr marL="495273" indent="0">
              <a:buNone/>
              <a:defRPr sz="3033"/>
            </a:lvl2pPr>
            <a:lvl3pPr marL="990545" indent="0">
              <a:buNone/>
              <a:defRPr sz="2600"/>
            </a:lvl3pPr>
            <a:lvl4pPr marL="1485817" indent="0">
              <a:buNone/>
              <a:defRPr sz="2167"/>
            </a:lvl4pPr>
            <a:lvl5pPr marL="1981089" indent="0">
              <a:buNone/>
              <a:defRPr sz="2167"/>
            </a:lvl5pPr>
            <a:lvl6pPr marL="2476362" indent="0">
              <a:buNone/>
              <a:defRPr sz="2167"/>
            </a:lvl6pPr>
            <a:lvl7pPr marL="2971634" indent="0">
              <a:buNone/>
              <a:defRPr sz="2167"/>
            </a:lvl7pPr>
            <a:lvl8pPr marL="3466907" indent="0">
              <a:buNone/>
              <a:defRPr sz="2167"/>
            </a:lvl8pPr>
            <a:lvl9pPr marL="3962179" indent="0">
              <a:buNone/>
              <a:defRPr sz="2167"/>
            </a:lvl9pPr>
          </a:lstStyle>
          <a:p>
            <a:pPr lvl="0"/>
            <a:r>
              <a:rPr lang="fr-FR" noProof="0"/>
              <a:t>Faire glisser l'image vers l'espace réservé ou cliquer sur l'icône pour l'ajouter</a:t>
            </a:r>
            <a:endParaRPr lang="fr-FR" noProof="0" dirty="0"/>
          </a:p>
        </p:txBody>
      </p:sp>
      <p:sp>
        <p:nvSpPr>
          <p:cNvPr id="7" name="Espace réservé du pied de page 4"/>
          <p:cNvSpPr>
            <a:spLocks noGrp="1"/>
          </p:cNvSpPr>
          <p:nvPr>
            <p:ph type="ftr" sz="quarter" idx="13"/>
          </p:nvPr>
        </p:nvSpPr>
        <p:spPr>
          <a:xfrm>
            <a:off x="0" y="5665788"/>
            <a:ext cx="9906000" cy="1192212"/>
          </a:xfrm>
        </p:spPr>
        <p:txBody>
          <a:bodyPr/>
          <a:lstStyle>
            <a:lvl1pPr>
              <a:defRPr/>
            </a:lvl1pPr>
          </a:lstStyle>
          <a:p>
            <a:pPr>
              <a:defRPr/>
            </a:pPr>
            <a:endParaRPr lang="fr-FR"/>
          </a:p>
        </p:txBody>
      </p:sp>
      <p:sp>
        <p:nvSpPr>
          <p:cNvPr id="8" name="Espace réservé de la date 3"/>
          <p:cNvSpPr>
            <a:spLocks noGrp="1"/>
          </p:cNvSpPr>
          <p:nvPr userDrawn="1">
            <p:ph type="dt" sz="half" idx="14"/>
          </p:nvPr>
        </p:nvSpPr>
        <p:spPr>
          <a:xfrm>
            <a:off x="4695031" y="4097343"/>
            <a:ext cx="2311400" cy="365125"/>
          </a:xfrm>
        </p:spPr>
        <p:txBody>
          <a:bodyPr/>
          <a:lstStyle>
            <a:lvl1pPr algn="l">
              <a:defRPr sz="1950" b="1" i="0" smtClean="0">
                <a:solidFill>
                  <a:schemeClr val="bg1"/>
                </a:solidFill>
                <a:latin typeface="Arial Narrow"/>
              </a:defRPr>
            </a:lvl1pPr>
          </a:lstStyle>
          <a:p>
            <a:pPr>
              <a:defRPr/>
            </a:pPr>
            <a:fld id="{116F3BDB-F805-42A8-8319-4385E4F2CEB5}" type="datetime3">
              <a:rPr lang="fr-FR"/>
              <a:pPr>
                <a:defRPr/>
              </a:pPr>
              <a:t>26 août 2019</a:t>
            </a:fld>
            <a:endParaRPr lang="fr-FR" dirty="0"/>
          </a:p>
        </p:txBody>
      </p:sp>
    </p:spTree>
    <p:extLst>
      <p:ext uri="{BB962C8B-B14F-4D97-AF65-F5344CB8AC3E}">
        <p14:creationId xmlns:p14="http://schemas.microsoft.com/office/powerpoint/2010/main" val="50248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tive texte + bullet point">
    <p:spTree>
      <p:nvGrpSpPr>
        <p:cNvPr id="1" name=""/>
        <p:cNvGrpSpPr/>
        <p:nvPr/>
      </p:nvGrpSpPr>
      <p:grpSpPr>
        <a:xfrm>
          <a:off x="0" y="0"/>
          <a:ext cx="0" cy="0"/>
          <a:chOff x="0" y="0"/>
          <a:chExt cx="0" cy="0"/>
        </a:xfrm>
      </p:grpSpPr>
      <p:sp>
        <p:nvSpPr>
          <p:cNvPr id="7" name="Rectangle 6"/>
          <p:cNvSpPr/>
          <p:nvPr userDrawn="1"/>
        </p:nvSpPr>
        <p:spPr>
          <a:xfrm>
            <a:off x="0" y="2076455"/>
            <a:ext cx="1169458"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8" name="Rectangle 7"/>
          <p:cNvSpPr/>
          <p:nvPr userDrawn="1"/>
        </p:nvSpPr>
        <p:spPr>
          <a:xfrm>
            <a:off x="8743423" y="2076455"/>
            <a:ext cx="1169458"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p:txBody>
          <a:bodyPr/>
          <a:lstStyle/>
          <a:p>
            <a:r>
              <a:rPr lang="fr-FR" dirty="0"/>
              <a:t>Cliquez et modifiez le titre</a:t>
            </a:r>
          </a:p>
        </p:txBody>
      </p:sp>
      <p:sp>
        <p:nvSpPr>
          <p:cNvPr id="12" name="Espace réservé du texte 5"/>
          <p:cNvSpPr>
            <a:spLocks noGrp="1"/>
          </p:cNvSpPr>
          <p:nvPr>
            <p:ph type="body" sz="quarter" idx="11"/>
          </p:nvPr>
        </p:nvSpPr>
        <p:spPr>
          <a:xfrm>
            <a:off x="1559853" y="981075"/>
            <a:ext cx="6770819" cy="369332"/>
          </a:xfrm>
          <a:prstGeom prst="rect">
            <a:avLst/>
          </a:prstGeom>
        </p:spPr>
        <p:txBody>
          <a:bodyPr lIns="0" tIns="0" rIns="0" bIns="0">
            <a:normAutofit/>
          </a:bodyPr>
          <a:lstStyle>
            <a:lvl1pPr>
              <a:defRPr sz="2600" b="1" i="0">
                <a:solidFill>
                  <a:srgbClr val="879AC6"/>
                </a:solidFill>
              </a:defRPr>
            </a:lvl1pPr>
          </a:lstStyle>
          <a:p>
            <a:pPr lvl="0"/>
            <a:r>
              <a:rPr lang="fr-FR"/>
              <a:t>Modifiez les styles du texte du masque</a:t>
            </a:r>
          </a:p>
        </p:txBody>
      </p:sp>
      <p:sp>
        <p:nvSpPr>
          <p:cNvPr id="13" name="Espace réservé du texte 10"/>
          <p:cNvSpPr>
            <a:spLocks noGrp="1"/>
          </p:cNvSpPr>
          <p:nvPr>
            <p:ph type="body" sz="quarter" idx="12"/>
          </p:nvPr>
        </p:nvSpPr>
        <p:spPr>
          <a:xfrm>
            <a:off x="1559853" y="2077021"/>
            <a:ext cx="6770819" cy="233462"/>
          </a:xfrm>
          <a:prstGeom prst="rect">
            <a:avLst/>
          </a:prstGeom>
        </p:spPr>
        <p:txBody>
          <a:bodyPr lIns="0" tIns="0" rIns="0" bIns="0">
            <a:spAutoFit/>
          </a:bodyPr>
          <a:lstStyle>
            <a:lvl1pPr>
              <a:defRPr sz="1517" b="1" i="0">
                <a:solidFill>
                  <a:schemeClr val="tx1"/>
                </a:solidFill>
              </a:defRPr>
            </a:lvl1pPr>
          </a:lstStyle>
          <a:p>
            <a:pPr lvl="0"/>
            <a:r>
              <a:rPr lang="fr-FR"/>
              <a:t>Modifiez les styles du texte du masque</a:t>
            </a:r>
          </a:p>
        </p:txBody>
      </p:sp>
      <p:sp>
        <p:nvSpPr>
          <p:cNvPr id="14" name="Espace réservé du texte 3"/>
          <p:cNvSpPr>
            <a:spLocks noGrp="1"/>
          </p:cNvSpPr>
          <p:nvPr>
            <p:ph type="body" sz="quarter" idx="16"/>
          </p:nvPr>
        </p:nvSpPr>
        <p:spPr>
          <a:xfrm>
            <a:off x="569255" y="-1207438"/>
            <a:ext cx="600748" cy="4001095"/>
          </a:xfrm>
          <a:prstGeom prst="rect">
            <a:avLst/>
          </a:prstGeom>
        </p:spPr>
        <p:txBody>
          <a:bodyPr lIns="0" tIns="0" rIns="0" bIns="0" anchor="ctr">
            <a:spAutoFit/>
          </a:bodyPr>
          <a:lstStyle>
            <a:lvl1pPr algn="ctr">
              <a:defRPr sz="2600" b="1" i="0">
                <a:solidFill>
                  <a:schemeClr val="bg1"/>
                </a:solidFill>
              </a:defRPr>
            </a:lvl1pPr>
          </a:lstStyle>
          <a:p>
            <a:pPr lvl="0"/>
            <a:r>
              <a:rPr lang="fr-FR"/>
              <a:t>Modifiez les styles du texte du masque</a:t>
            </a:r>
          </a:p>
        </p:txBody>
      </p:sp>
      <p:sp>
        <p:nvSpPr>
          <p:cNvPr id="36" name="Espace réservé du texte 35"/>
          <p:cNvSpPr>
            <a:spLocks noGrp="1"/>
          </p:cNvSpPr>
          <p:nvPr>
            <p:ph type="body" sz="quarter" idx="19"/>
          </p:nvPr>
        </p:nvSpPr>
        <p:spPr>
          <a:xfrm>
            <a:off x="1559853" y="2414590"/>
            <a:ext cx="6770819" cy="3328987"/>
          </a:xfrm>
        </p:spPr>
        <p:txBody>
          <a:bodyPr lIns="0" tIns="0" rIns="0" bIns="0"/>
          <a:lstStyle>
            <a:lvl1pPr marL="185727" indent="-185727">
              <a:buClr>
                <a:schemeClr val="tx1"/>
              </a:buClr>
              <a:buSzPct val="100000"/>
              <a:buFontTx/>
              <a:buBlip>
                <a:blip r:embed="rId2"/>
              </a:buBlip>
              <a:defRPr/>
            </a:lvl1pPr>
            <a:lvl2pPr marL="389978" indent="-194990">
              <a:buSzPct val="100000"/>
              <a:buFontTx/>
              <a:buBlip>
                <a:blip r:embed="rId3"/>
              </a:buBlip>
              <a:defRPr/>
            </a:lvl2pPr>
            <a:lvl3pPr marL="584968" indent="-194990">
              <a:buSzPct val="100000"/>
              <a:buFontTx/>
              <a:buBlip>
                <a:blip r:embed="rId4"/>
              </a:buBlip>
              <a:defRPr/>
            </a:lvl3pPr>
            <a:lvl4pPr marL="779957" indent="-194990">
              <a:buClr>
                <a:schemeClr val="tx1"/>
              </a:buClr>
              <a:buSzPct val="100000"/>
              <a:buFont typeface="Lucida Grande"/>
              <a:buChar char="-"/>
              <a:defRPr/>
            </a:lvl4pPr>
            <a:lvl5pPr marL="1169935" indent="-194990">
              <a:defRPr sz="13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pied de page 2"/>
          <p:cNvSpPr>
            <a:spLocks noGrp="1"/>
          </p:cNvSpPr>
          <p:nvPr>
            <p:ph type="ftr" sz="quarter" idx="20"/>
          </p:nvPr>
        </p:nvSpPr>
        <p:spPr>
          <a:xfrm>
            <a:off x="0" y="5997580"/>
            <a:ext cx="9906000" cy="860425"/>
          </a:xfrm>
        </p:spPr>
        <p:txBody>
          <a:bodyPr/>
          <a:lstStyle>
            <a:lvl1pPr>
              <a:defRPr dirty="0"/>
            </a:lvl1pPr>
          </a:lstStyle>
          <a:p>
            <a:pPr>
              <a:defRPr/>
            </a:pPr>
            <a:endParaRPr lang="fr-FR"/>
          </a:p>
        </p:txBody>
      </p:sp>
    </p:spTree>
    <p:extLst>
      <p:ext uri="{BB962C8B-B14F-4D97-AF65-F5344CB8AC3E}">
        <p14:creationId xmlns:p14="http://schemas.microsoft.com/office/powerpoint/2010/main" val="297364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Image + légende">
    <p:spTree>
      <p:nvGrpSpPr>
        <p:cNvPr id="1" name=""/>
        <p:cNvGrpSpPr/>
        <p:nvPr/>
      </p:nvGrpSpPr>
      <p:grpSpPr>
        <a:xfrm>
          <a:off x="0" y="0"/>
          <a:ext cx="0" cy="0"/>
          <a:chOff x="0" y="0"/>
          <a:chExt cx="0" cy="0"/>
        </a:xfrm>
      </p:grpSpPr>
      <p:sp>
        <p:nvSpPr>
          <p:cNvPr id="8" name="Rectangle 7"/>
          <p:cNvSpPr/>
          <p:nvPr userDrawn="1"/>
        </p:nvSpPr>
        <p:spPr>
          <a:xfrm>
            <a:off x="0" y="2076455"/>
            <a:ext cx="1169458"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9" name="Rectangle 8"/>
          <p:cNvSpPr/>
          <p:nvPr userDrawn="1"/>
        </p:nvSpPr>
        <p:spPr>
          <a:xfrm>
            <a:off x="8743423" y="2076455"/>
            <a:ext cx="1169458"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p:txBody>
          <a:bodyPr/>
          <a:lstStyle/>
          <a:p>
            <a:r>
              <a:rPr lang="fr-FR"/>
              <a:t>Cliquez et modifiez le titre</a:t>
            </a:r>
          </a:p>
        </p:txBody>
      </p:sp>
      <p:sp>
        <p:nvSpPr>
          <p:cNvPr id="5" name="Espace réservé pour une image  2"/>
          <p:cNvSpPr>
            <a:spLocks noGrp="1"/>
          </p:cNvSpPr>
          <p:nvPr>
            <p:ph type="pic" idx="12"/>
          </p:nvPr>
        </p:nvSpPr>
        <p:spPr>
          <a:xfrm>
            <a:off x="1560001" y="2089236"/>
            <a:ext cx="4778198" cy="3616418"/>
          </a:xfrm>
          <a:prstGeom prst="rect">
            <a:avLst/>
          </a:prstGeom>
        </p:spPr>
        <p:txBody>
          <a:bodyPr rtlCol="0">
            <a:normAutofit/>
          </a:bodyPr>
          <a:lstStyle>
            <a:lvl1pPr marL="0" indent="0">
              <a:buNone/>
              <a:defRPr sz="3467"/>
            </a:lvl1pPr>
            <a:lvl2pPr marL="495273" indent="0">
              <a:buNone/>
              <a:defRPr sz="3033"/>
            </a:lvl2pPr>
            <a:lvl3pPr marL="990545" indent="0">
              <a:buNone/>
              <a:defRPr sz="2600"/>
            </a:lvl3pPr>
            <a:lvl4pPr marL="1485817" indent="0">
              <a:buNone/>
              <a:defRPr sz="2167"/>
            </a:lvl4pPr>
            <a:lvl5pPr marL="1981089" indent="0">
              <a:buNone/>
              <a:defRPr sz="2167"/>
            </a:lvl5pPr>
            <a:lvl6pPr marL="2476362" indent="0">
              <a:buNone/>
              <a:defRPr sz="2167"/>
            </a:lvl6pPr>
            <a:lvl7pPr marL="2971634" indent="0">
              <a:buNone/>
              <a:defRPr sz="2167"/>
            </a:lvl7pPr>
            <a:lvl8pPr marL="3466907" indent="0">
              <a:buNone/>
              <a:defRPr sz="2167"/>
            </a:lvl8pPr>
            <a:lvl9pPr marL="3962179" indent="0">
              <a:buNone/>
              <a:defRPr sz="2167"/>
            </a:lvl9pPr>
          </a:lstStyle>
          <a:p>
            <a:pPr lvl="0"/>
            <a:endParaRPr lang="fr-FR" noProof="0" dirty="0"/>
          </a:p>
        </p:txBody>
      </p:sp>
      <p:sp>
        <p:nvSpPr>
          <p:cNvPr id="6" name="Sous-titre 2"/>
          <p:cNvSpPr>
            <a:spLocks noGrp="1"/>
          </p:cNvSpPr>
          <p:nvPr>
            <p:ph type="subTitle" idx="1"/>
          </p:nvPr>
        </p:nvSpPr>
        <p:spPr>
          <a:xfrm>
            <a:off x="6570542" y="2089237"/>
            <a:ext cx="1759518" cy="600164"/>
          </a:xfrm>
          <a:prstGeom prst="rect">
            <a:avLst/>
          </a:prstGeom>
        </p:spPr>
        <p:txBody>
          <a:bodyPr lIns="0" tIns="0" rIns="0" bIns="0">
            <a:spAutoFit/>
          </a:bodyPr>
          <a:lstStyle>
            <a:lvl1pPr marL="0" marR="0" indent="0" algn="l" defTabSz="495273" rtl="0" eaLnBrk="1" fontAlgn="auto" latinLnBrk="0" hangingPunct="1">
              <a:lnSpc>
                <a:spcPct val="100000"/>
              </a:lnSpc>
              <a:spcBef>
                <a:spcPts val="0"/>
              </a:spcBef>
              <a:spcAft>
                <a:spcPts val="0"/>
              </a:spcAft>
              <a:buClrTx/>
              <a:buSzTx/>
              <a:buFontTx/>
              <a:buNone/>
              <a:tabLst/>
              <a:defRPr sz="1300" b="1" i="0" cap="all">
                <a:solidFill>
                  <a:srgbClr val="283583"/>
                </a:solidFill>
              </a:defRPr>
            </a:lvl1pPr>
            <a:lvl2pPr marL="495273" indent="0" algn="ctr">
              <a:buNone/>
              <a:defRPr>
                <a:solidFill>
                  <a:schemeClr val="tx1">
                    <a:tint val="75000"/>
                  </a:schemeClr>
                </a:solidFill>
              </a:defRPr>
            </a:lvl2pPr>
            <a:lvl3pPr marL="990545" indent="0" algn="ctr">
              <a:buNone/>
              <a:defRPr>
                <a:solidFill>
                  <a:schemeClr val="tx1">
                    <a:tint val="75000"/>
                  </a:schemeClr>
                </a:solidFill>
              </a:defRPr>
            </a:lvl3pPr>
            <a:lvl4pPr marL="1485817" indent="0" algn="ctr">
              <a:buNone/>
              <a:defRPr>
                <a:solidFill>
                  <a:schemeClr val="tx1">
                    <a:tint val="75000"/>
                  </a:schemeClr>
                </a:solidFill>
              </a:defRPr>
            </a:lvl4pPr>
            <a:lvl5pPr marL="1981089" indent="0" algn="ctr">
              <a:buNone/>
              <a:defRPr>
                <a:solidFill>
                  <a:schemeClr val="tx1">
                    <a:tint val="75000"/>
                  </a:schemeClr>
                </a:solidFill>
              </a:defRPr>
            </a:lvl5pPr>
            <a:lvl6pPr marL="2476362" indent="0" algn="ctr">
              <a:buNone/>
              <a:defRPr>
                <a:solidFill>
                  <a:schemeClr val="tx1">
                    <a:tint val="75000"/>
                  </a:schemeClr>
                </a:solidFill>
              </a:defRPr>
            </a:lvl6pPr>
            <a:lvl7pPr marL="2971634" indent="0" algn="ctr">
              <a:buNone/>
              <a:defRPr>
                <a:solidFill>
                  <a:schemeClr val="tx1">
                    <a:tint val="75000"/>
                  </a:schemeClr>
                </a:solidFill>
              </a:defRPr>
            </a:lvl7pPr>
            <a:lvl8pPr marL="3466907" indent="0" algn="ctr">
              <a:buNone/>
              <a:defRPr>
                <a:solidFill>
                  <a:schemeClr val="tx1">
                    <a:tint val="75000"/>
                  </a:schemeClr>
                </a:solidFill>
              </a:defRPr>
            </a:lvl8pPr>
            <a:lvl9pPr marL="3962179" indent="0" algn="ctr">
              <a:buNone/>
              <a:defRPr>
                <a:solidFill>
                  <a:schemeClr val="tx1">
                    <a:tint val="75000"/>
                  </a:schemeClr>
                </a:solidFill>
              </a:defRPr>
            </a:lvl9pPr>
          </a:lstStyle>
          <a:p>
            <a:r>
              <a:rPr lang="fr-FR"/>
              <a:t>Modifiez le style des sous-titres du masque</a:t>
            </a:r>
            <a:endParaRPr lang="fr-FR" dirty="0"/>
          </a:p>
        </p:txBody>
      </p:sp>
      <p:sp>
        <p:nvSpPr>
          <p:cNvPr id="16" name="Espace réservé du texte 5"/>
          <p:cNvSpPr>
            <a:spLocks noGrp="1"/>
          </p:cNvSpPr>
          <p:nvPr>
            <p:ph type="body" sz="quarter" idx="11"/>
          </p:nvPr>
        </p:nvSpPr>
        <p:spPr>
          <a:xfrm>
            <a:off x="1559853" y="981075"/>
            <a:ext cx="6770819" cy="369332"/>
          </a:xfrm>
          <a:prstGeom prst="rect">
            <a:avLst/>
          </a:prstGeom>
        </p:spPr>
        <p:txBody>
          <a:bodyPr lIns="0" tIns="0" rIns="0" bIns="0">
            <a:normAutofit/>
          </a:bodyPr>
          <a:lstStyle>
            <a:lvl1pPr>
              <a:defRPr sz="2600" b="1" i="0" baseline="0">
                <a:solidFill>
                  <a:srgbClr val="879AC6"/>
                </a:solidFill>
              </a:defRPr>
            </a:lvl1pPr>
          </a:lstStyle>
          <a:p>
            <a:pPr lvl="0"/>
            <a:r>
              <a:rPr lang="fr-FR"/>
              <a:t>Modifiez les styles du texte du masque</a:t>
            </a:r>
          </a:p>
        </p:txBody>
      </p:sp>
      <p:sp>
        <p:nvSpPr>
          <p:cNvPr id="17" name="Espace réservé du texte 3"/>
          <p:cNvSpPr>
            <a:spLocks noGrp="1"/>
          </p:cNvSpPr>
          <p:nvPr>
            <p:ph type="body" sz="quarter" idx="20"/>
          </p:nvPr>
        </p:nvSpPr>
        <p:spPr>
          <a:xfrm>
            <a:off x="569255" y="-1207438"/>
            <a:ext cx="600748" cy="4001095"/>
          </a:xfrm>
          <a:prstGeom prst="rect">
            <a:avLst/>
          </a:prstGeom>
        </p:spPr>
        <p:txBody>
          <a:bodyPr lIns="0" tIns="0" rIns="0" bIns="0" anchor="ctr">
            <a:spAutoFit/>
          </a:bodyPr>
          <a:lstStyle>
            <a:lvl1pPr algn="ctr">
              <a:defRPr sz="2600" b="1" i="0">
                <a:solidFill>
                  <a:schemeClr val="bg1"/>
                </a:solidFill>
              </a:defRPr>
            </a:lvl1pPr>
          </a:lstStyle>
          <a:p>
            <a:pPr lvl="0"/>
            <a:r>
              <a:rPr lang="fr-FR"/>
              <a:t>Modifiez les styles du texte du masque</a:t>
            </a:r>
          </a:p>
        </p:txBody>
      </p:sp>
      <p:sp>
        <p:nvSpPr>
          <p:cNvPr id="4" name="Espace réservé du texte 3"/>
          <p:cNvSpPr>
            <a:spLocks noGrp="1"/>
          </p:cNvSpPr>
          <p:nvPr>
            <p:ph type="body" sz="quarter" idx="21"/>
          </p:nvPr>
        </p:nvSpPr>
        <p:spPr>
          <a:xfrm>
            <a:off x="6571325" y="2533651"/>
            <a:ext cx="1759346" cy="400110"/>
          </a:xfrm>
        </p:spPr>
        <p:txBody>
          <a:bodyPr lIns="0" tIns="0" rIns="0" bIns="0">
            <a:spAutoFit/>
          </a:bodyPr>
          <a:lstStyle>
            <a:lvl1pPr>
              <a:defRPr b="1" i="0">
                <a:solidFill>
                  <a:srgbClr val="879AC6"/>
                </a:solidFill>
              </a:defRPr>
            </a:lvl1pPr>
          </a:lstStyle>
          <a:p>
            <a:pPr lvl="0"/>
            <a:r>
              <a:rPr lang="fr-FR"/>
              <a:t>Modifiez les styles du texte du masque</a:t>
            </a:r>
          </a:p>
        </p:txBody>
      </p:sp>
      <p:sp>
        <p:nvSpPr>
          <p:cNvPr id="10" name="Espace réservé du pied de page 20"/>
          <p:cNvSpPr>
            <a:spLocks noGrp="1"/>
          </p:cNvSpPr>
          <p:nvPr userDrawn="1">
            <p:ph type="ftr" sz="quarter" idx="22"/>
          </p:nvPr>
        </p:nvSpPr>
        <p:spPr>
          <a:xfrm>
            <a:off x="0" y="5997580"/>
            <a:ext cx="9906000" cy="860425"/>
          </a:xfrm>
        </p:spPr>
        <p:txBody>
          <a:bodyPr/>
          <a:lstStyle>
            <a:lvl1pPr>
              <a:defRPr dirty="0"/>
            </a:lvl1pPr>
          </a:lstStyle>
          <a:p>
            <a:pPr>
              <a:defRPr/>
            </a:pPr>
            <a:endParaRPr lang="fr-FR"/>
          </a:p>
        </p:txBody>
      </p:sp>
    </p:spTree>
    <p:extLst>
      <p:ext uri="{BB962C8B-B14F-4D97-AF65-F5344CB8AC3E}">
        <p14:creationId xmlns:p14="http://schemas.microsoft.com/office/powerpoint/2010/main" val="96613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Image">
    <p:spTree>
      <p:nvGrpSpPr>
        <p:cNvPr id="1" name=""/>
        <p:cNvGrpSpPr/>
        <p:nvPr/>
      </p:nvGrpSpPr>
      <p:grpSpPr>
        <a:xfrm>
          <a:off x="0" y="0"/>
          <a:ext cx="0" cy="0"/>
          <a:chOff x="0" y="0"/>
          <a:chExt cx="0" cy="0"/>
        </a:xfrm>
      </p:grpSpPr>
      <p:sp>
        <p:nvSpPr>
          <p:cNvPr id="6" name="Rectangle 5"/>
          <p:cNvSpPr/>
          <p:nvPr userDrawn="1"/>
        </p:nvSpPr>
        <p:spPr>
          <a:xfrm>
            <a:off x="0" y="2076455"/>
            <a:ext cx="1169458"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7" name="Rectangle 6"/>
          <p:cNvSpPr/>
          <p:nvPr userDrawn="1"/>
        </p:nvSpPr>
        <p:spPr>
          <a:xfrm>
            <a:off x="8743423" y="2076455"/>
            <a:ext cx="1169458"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p:txBody>
          <a:bodyPr/>
          <a:lstStyle/>
          <a:p>
            <a:r>
              <a:rPr lang="fr-FR" dirty="0"/>
              <a:t>Cliquez et modifiez le titre</a:t>
            </a:r>
          </a:p>
        </p:txBody>
      </p:sp>
      <p:sp>
        <p:nvSpPr>
          <p:cNvPr id="5" name="Espace réservé pour une image  2"/>
          <p:cNvSpPr>
            <a:spLocks noGrp="1"/>
          </p:cNvSpPr>
          <p:nvPr>
            <p:ph type="pic" idx="12"/>
          </p:nvPr>
        </p:nvSpPr>
        <p:spPr>
          <a:xfrm>
            <a:off x="1560000" y="2089236"/>
            <a:ext cx="6770060" cy="3616418"/>
          </a:xfrm>
          <a:prstGeom prst="rect">
            <a:avLst/>
          </a:prstGeom>
        </p:spPr>
        <p:txBody>
          <a:bodyPr rtlCol="0">
            <a:normAutofit/>
          </a:bodyPr>
          <a:lstStyle>
            <a:lvl1pPr marL="0" indent="0">
              <a:buNone/>
              <a:defRPr sz="3467"/>
            </a:lvl1pPr>
            <a:lvl2pPr marL="495273" indent="0">
              <a:buNone/>
              <a:defRPr sz="3033"/>
            </a:lvl2pPr>
            <a:lvl3pPr marL="990545" indent="0">
              <a:buNone/>
              <a:defRPr sz="2600"/>
            </a:lvl3pPr>
            <a:lvl4pPr marL="1485817" indent="0">
              <a:buNone/>
              <a:defRPr sz="2167"/>
            </a:lvl4pPr>
            <a:lvl5pPr marL="1981089" indent="0">
              <a:buNone/>
              <a:defRPr sz="2167"/>
            </a:lvl5pPr>
            <a:lvl6pPr marL="2476362" indent="0">
              <a:buNone/>
              <a:defRPr sz="2167"/>
            </a:lvl6pPr>
            <a:lvl7pPr marL="2971634" indent="0">
              <a:buNone/>
              <a:defRPr sz="2167"/>
            </a:lvl7pPr>
            <a:lvl8pPr marL="3466907" indent="0">
              <a:buNone/>
              <a:defRPr sz="2167"/>
            </a:lvl8pPr>
            <a:lvl9pPr marL="3962179" indent="0">
              <a:buNone/>
              <a:defRPr sz="2167"/>
            </a:lvl9pPr>
          </a:lstStyle>
          <a:p>
            <a:pPr lvl="0"/>
            <a:endParaRPr lang="fr-FR" noProof="0" dirty="0"/>
          </a:p>
        </p:txBody>
      </p:sp>
      <p:sp>
        <p:nvSpPr>
          <p:cNvPr id="11" name="Espace réservé du texte 5"/>
          <p:cNvSpPr>
            <a:spLocks noGrp="1"/>
          </p:cNvSpPr>
          <p:nvPr>
            <p:ph type="body" sz="quarter" idx="11"/>
          </p:nvPr>
        </p:nvSpPr>
        <p:spPr>
          <a:xfrm>
            <a:off x="1559853" y="981075"/>
            <a:ext cx="6770819" cy="369332"/>
          </a:xfrm>
          <a:prstGeom prst="rect">
            <a:avLst/>
          </a:prstGeom>
        </p:spPr>
        <p:txBody>
          <a:bodyPr lIns="0" tIns="0" rIns="0" bIns="0">
            <a:normAutofit/>
          </a:bodyPr>
          <a:lstStyle>
            <a:lvl1pPr>
              <a:defRPr sz="2600" b="1" i="0">
                <a:solidFill>
                  <a:srgbClr val="879AC6"/>
                </a:solidFill>
              </a:defRPr>
            </a:lvl1pPr>
          </a:lstStyle>
          <a:p>
            <a:pPr lvl="0"/>
            <a:r>
              <a:rPr lang="fr-FR"/>
              <a:t>Modifiez les styles du texte du masque</a:t>
            </a:r>
          </a:p>
        </p:txBody>
      </p:sp>
      <p:sp>
        <p:nvSpPr>
          <p:cNvPr id="16" name="Espace réservé du texte 3"/>
          <p:cNvSpPr>
            <a:spLocks noGrp="1"/>
          </p:cNvSpPr>
          <p:nvPr>
            <p:ph type="body" sz="quarter" idx="16"/>
          </p:nvPr>
        </p:nvSpPr>
        <p:spPr>
          <a:xfrm>
            <a:off x="569255" y="-1207438"/>
            <a:ext cx="600748" cy="4001095"/>
          </a:xfrm>
          <a:prstGeom prst="rect">
            <a:avLst/>
          </a:prstGeom>
        </p:spPr>
        <p:txBody>
          <a:bodyPr lIns="0" tIns="0" rIns="0" bIns="0" anchor="ctr">
            <a:spAutoFit/>
          </a:bodyPr>
          <a:lstStyle>
            <a:lvl1pPr algn="ctr">
              <a:defRPr sz="2600" b="1" i="0">
                <a:solidFill>
                  <a:schemeClr val="bg1"/>
                </a:solidFill>
              </a:defRPr>
            </a:lvl1pPr>
          </a:lstStyle>
          <a:p>
            <a:pPr lvl="0"/>
            <a:r>
              <a:rPr lang="fr-FR"/>
              <a:t>Modifiez les styles du texte du masque</a:t>
            </a:r>
          </a:p>
        </p:txBody>
      </p:sp>
      <p:sp>
        <p:nvSpPr>
          <p:cNvPr id="8" name="Espace réservé du pied de page 13"/>
          <p:cNvSpPr>
            <a:spLocks noGrp="1"/>
          </p:cNvSpPr>
          <p:nvPr userDrawn="1">
            <p:ph type="ftr" sz="quarter" idx="17"/>
          </p:nvPr>
        </p:nvSpPr>
        <p:spPr>
          <a:xfrm>
            <a:off x="0" y="5997580"/>
            <a:ext cx="9906000" cy="860425"/>
          </a:xfrm>
        </p:spPr>
        <p:txBody>
          <a:bodyPr/>
          <a:lstStyle>
            <a:lvl1pPr>
              <a:defRPr dirty="0"/>
            </a:lvl1pPr>
          </a:lstStyle>
          <a:p>
            <a:pPr>
              <a:defRPr/>
            </a:pPr>
            <a:endParaRPr lang="fr-FR"/>
          </a:p>
        </p:txBody>
      </p:sp>
    </p:spTree>
    <p:extLst>
      <p:ext uri="{BB962C8B-B14F-4D97-AF65-F5344CB8AC3E}">
        <p14:creationId xmlns:p14="http://schemas.microsoft.com/office/powerpoint/2010/main" val="4080141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0" tIns="0" rIns="0" bIns="0" rtlCol="0" anchor="t" anchorCtr="0">
            <a:normAutofit/>
          </a:bodyPr>
          <a:lstStyle/>
          <a:p>
            <a:r>
              <a:rPr lang="fr-FR" dirty="0"/>
              <a:t>Cliquez et modifiez le titre</a:t>
            </a:r>
          </a:p>
        </p:txBody>
      </p:sp>
      <p:sp>
        <p:nvSpPr>
          <p:cNvPr id="1027" name="Espace réservé du texte 2"/>
          <p:cNvSpPr>
            <a:spLocks noGrp="1"/>
          </p:cNvSpPr>
          <p:nvPr>
            <p:ph type="body" idx="1"/>
          </p:nvPr>
        </p:nvSpPr>
        <p:spPr bwMode="auto">
          <a:xfrm>
            <a:off x="495300" y="1571625"/>
            <a:ext cx="89154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et modifiez les styles du texte du masque</a:t>
            </a:r>
          </a:p>
        </p:txBody>
      </p:sp>
      <p:sp>
        <p:nvSpPr>
          <p:cNvPr id="4" name="Espace réservé de la date 3"/>
          <p:cNvSpPr>
            <a:spLocks noGrp="1"/>
          </p:cNvSpPr>
          <p:nvPr>
            <p:ph type="dt" sz="half" idx="2"/>
          </p:nvPr>
        </p:nvSpPr>
        <p:spPr>
          <a:xfrm>
            <a:off x="495300" y="4086230"/>
            <a:ext cx="2311400" cy="365125"/>
          </a:xfrm>
          <a:prstGeom prst="rect">
            <a:avLst/>
          </a:prstGeom>
        </p:spPr>
        <p:txBody>
          <a:bodyPr vert="horz" lIns="0" tIns="0" rIns="0" bIns="0" rtlCol="0" anchor="t" anchorCtr="0"/>
          <a:lstStyle>
            <a:lvl1pPr algn="l" eaLnBrk="1" fontAlgn="auto" hangingPunct="1">
              <a:spcBef>
                <a:spcPts val="0"/>
              </a:spcBef>
              <a:spcAft>
                <a:spcPts val="0"/>
              </a:spcAft>
              <a:defRPr sz="1950" b="1" i="0" smtClean="0">
                <a:solidFill>
                  <a:schemeClr val="bg1"/>
                </a:solidFill>
                <a:latin typeface="Arial Narrow"/>
              </a:defRPr>
            </a:lvl1pPr>
          </a:lstStyle>
          <a:p>
            <a:pPr>
              <a:defRPr/>
            </a:pPr>
            <a:fld id="{6521C36D-554F-4082-9010-3EBA494B4D7A}" type="datetime3">
              <a:rPr lang="fr-FR"/>
              <a:pPr>
                <a:defRPr/>
              </a:pPr>
              <a:t>26 août 2019</a:t>
            </a:fld>
            <a:endParaRPr lang="fr-FR" dirty="0"/>
          </a:p>
        </p:txBody>
      </p:sp>
      <p:sp>
        <p:nvSpPr>
          <p:cNvPr id="5" name="Espace réservé du pied de page 4"/>
          <p:cNvSpPr>
            <a:spLocks noGrp="1"/>
          </p:cNvSpPr>
          <p:nvPr>
            <p:ph type="ftr" sz="quarter" idx="3"/>
          </p:nvPr>
        </p:nvSpPr>
        <p:spPr>
          <a:xfrm>
            <a:off x="0" y="5715000"/>
            <a:ext cx="9906000" cy="1143000"/>
          </a:xfrm>
          <a:prstGeom prst="rect">
            <a:avLst/>
          </a:prstGeom>
        </p:spPr>
        <p:txBody>
          <a:bodyPr vert="horz" lIns="91440" tIns="45720" rIns="91440" bIns="45720" rtlCol="0" anchor="ctr"/>
          <a:lstStyle>
            <a:lvl1pPr algn="ctr" eaLnBrk="1" fontAlgn="auto" hangingPunct="1">
              <a:spcBef>
                <a:spcPts val="0"/>
              </a:spcBef>
              <a:spcAft>
                <a:spcPts val="0"/>
              </a:spcAft>
              <a:defRPr sz="1300" dirty="0">
                <a:solidFill>
                  <a:schemeClr val="tx1">
                    <a:tint val="75000"/>
                  </a:schemeClr>
                </a:solidFill>
                <a:latin typeface="+mn-lt"/>
              </a:defRPr>
            </a:lvl1pPr>
          </a:lstStyle>
          <a:p>
            <a:pPr>
              <a:defRPr/>
            </a:pPr>
            <a:endParaRPr lang="fr-FR"/>
          </a:p>
        </p:txBody>
      </p:sp>
      <p:pic>
        <p:nvPicPr>
          <p:cNvPr id="1030" name="Image 5" descr="couverture_pied-de-page_V3.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824538"/>
            <a:ext cx="99060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Lst>
  <p:hf sldNum="0" hdr="0" ftr="0"/>
  <p:txStyles>
    <p:titleStyle>
      <a:lvl1pPr algn="l" defTabSz="495273" rtl="0" fontAlgn="base">
        <a:spcBef>
          <a:spcPct val="0"/>
        </a:spcBef>
        <a:spcAft>
          <a:spcPct val="0"/>
        </a:spcAft>
        <a:defRPr sz="3900" b="1" kern="1200" cap="all">
          <a:solidFill>
            <a:schemeClr val="bg1"/>
          </a:solidFill>
          <a:latin typeface="Arial Narrow"/>
          <a:ea typeface="+mj-ea"/>
          <a:cs typeface="+mj-cs"/>
        </a:defRPr>
      </a:lvl1pPr>
      <a:lvl2pPr algn="l" defTabSz="495273" rtl="0" fontAlgn="base">
        <a:spcBef>
          <a:spcPct val="0"/>
        </a:spcBef>
        <a:spcAft>
          <a:spcPct val="0"/>
        </a:spcAft>
        <a:defRPr sz="3900" b="1">
          <a:solidFill>
            <a:schemeClr val="bg1"/>
          </a:solidFill>
          <a:latin typeface="Arial Narrow" panose="020B0606020202030204" pitchFamily="34" charset="0"/>
        </a:defRPr>
      </a:lvl2pPr>
      <a:lvl3pPr algn="l" defTabSz="495273" rtl="0" fontAlgn="base">
        <a:spcBef>
          <a:spcPct val="0"/>
        </a:spcBef>
        <a:spcAft>
          <a:spcPct val="0"/>
        </a:spcAft>
        <a:defRPr sz="3900" b="1">
          <a:solidFill>
            <a:schemeClr val="bg1"/>
          </a:solidFill>
          <a:latin typeface="Arial Narrow" panose="020B0606020202030204" pitchFamily="34" charset="0"/>
        </a:defRPr>
      </a:lvl3pPr>
      <a:lvl4pPr algn="l" defTabSz="495273" rtl="0" fontAlgn="base">
        <a:spcBef>
          <a:spcPct val="0"/>
        </a:spcBef>
        <a:spcAft>
          <a:spcPct val="0"/>
        </a:spcAft>
        <a:defRPr sz="3900" b="1">
          <a:solidFill>
            <a:schemeClr val="bg1"/>
          </a:solidFill>
          <a:latin typeface="Arial Narrow" panose="020B0606020202030204" pitchFamily="34" charset="0"/>
        </a:defRPr>
      </a:lvl4pPr>
      <a:lvl5pPr algn="l" defTabSz="495273" rtl="0" fontAlgn="base">
        <a:spcBef>
          <a:spcPct val="0"/>
        </a:spcBef>
        <a:spcAft>
          <a:spcPct val="0"/>
        </a:spcAft>
        <a:defRPr sz="3900" b="1">
          <a:solidFill>
            <a:schemeClr val="bg1"/>
          </a:solidFill>
          <a:latin typeface="Arial Narrow" panose="020B0606020202030204" pitchFamily="34" charset="0"/>
        </a:defRPr>
      </a:lvl5pPr>
      <a:lvl6pPr marL="495273" algn="l" defTabSz="495273" rtl="0" fontAlgn="base">
        <a:spcBef>
          <a:spcPct val="0"/>
        </a:spcBef>
        <a:spcAft>
          <a:spcPct val="0"/>
        </a:spcAft>
        <a:defRPr sz="3900" b="1">
          <a:solidFill>
            <a:schemeClr val="bg1"/>
          </a:solidFill>
          <a:latin typeface="Arial Narrow" panose="020B0606020202030204" pitchFamily="34" charset="0"/>
        </a:defRPr>
      </a:lvl6pPr>
      <a:lvl7pPr marL="990545" algn="l" defTabSz="495273" rtl="0" fontAlgn="base">
        <a:spcBef>
          <a:spcPct val="0"/>
        </a:spcBef>
        <a:spcAft>
          <a:spcPct val="0"/>
        </a:spcAft>
        <a:defRPr sz="3900" b="1">
          <a:solidFill>
            <a:schemeClr val="bg1"/>
          </a:solidFill>
          <a:latin typeface="Arial Narrow" panose="020B0606020202030204" pitchFamily="34" charset="0"/>
        </a:defRPr>
      </a:lvl7pPr>
      <a:lvl8pPr marL="1485817" algn="l" defTabSz="495273" rtl="0" fontAlgn="base">
        <a:spcBef>
          <a:spcPct val="0"/>
        </a:spcBef>
        <a:spcAft>
          <a:spcPct val="0"/>
        </a:spcAft>
        <a:defRPr sz="3900" b="1">
          <a:solidFill>
            <a:schemeClr val="bg1"/>
          </a:solidFill>
          <a:latin typeface="Arial Narrow" panose="020B0606020202030204" pitchFamily="34" charset="0"/>
        </a:defRPr>
      </a:lvl8pPr>
      <a:lvl9pPr marL="1981089" algn="l" defTabSz="495273" rtl="0" fontAlgn="base">
        <a:spcBef>
          <a:spcPct val="0"/>
        </a:spcBef>
        <a:spcAft>
          <a:spcPct val="0"/>
        </a:spcAft>
        <a:defRPr sz="3900" b="1">
          <a:solidFill>
            <a:schemeClr val="bg1"/>
          </a:solidFill>
          <a:latin typeface="Arial Narrow" panose="020B0606020202030204" pitchFamily="34" charset="0"/>
        </a:defRPr>
      </a:lvl9pPr>
    </p:titleStyle>
    <p:bodyStyle>
      <a:lvl1pPr algn="l" defTabSz="495273" rtl="0" fontAlgn="base">
        <a:spcBef>
          <a:spcPct val="20000"/>
        </a:spcBef>
        <a:spcAft>
          <a:spcPct val="0"/>
        </a:spcAft>
        <a:defRPr sz="2600" b="1" kern="1200">
          <a:solidFill>
            <a:schemeClr val="bg1"/>
          </a:solidFill>
          <a:latin typeface="Arial Narrow"/>
          <a:ea typeface="+mn-ea"/>
          <a:cs typeface="+mn-cs"/>
        </a:defRPr>
      </a:lvl1pPr>
      <a:lvl2pPr marL="804818" indent="-309546" algn="l" defTabSz="495273" rtl="0" fontAlgn="base">
        <a:spcBef>
          <a:spcPct val="20000"/>
        </a:spcBef>
        <a:spcAft>
          <a:spcPct val="0"/>
        </a:spcAft>
        <a:buFont typeface="Arial" panose="020B0604020202020204" pitchFamily="34" charset="0"/>
        <a:buChar char="–"/>
        <a:defRPr sz="3033" kern="1200">
          <a:solidFill>
            <a:schemeClr val="tx1"/>
          </a:solidFill>
          <a:latin typeface="+mn-lt"/>
          <a:ea typeface="+mn-ea"/>
          <a:cs typeface="+mn-cs"/>
        </a:defRPr>
      </a:lvl2pPr>
      <a:lvl3pPr marL="1238180" indent="-247636" algn="l" defTabSz="49527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3453" indent="-247636" algn="l" defTabSz="495273" rtl="0" fontAlgn="base">
        <a:spcBef>
          <a:spcPct val="20000"/>
        </a:spcBef>
        <a:spcAft>
          <a:spcPct val="0"/>
        </a:spcAft>
        <a:buFont typeface="Arial" panose="020B0604020202020204" pitchFamily="34" charset="0"/>
        <a:buChar char="–"/>
        <a:defRPr sz="2167" kern="1200">
          <a:solidFill>
            <a:schemeClr val="tx1"/>
          </a:solidFill>
          <a:latin typeface="+mn-lt"/>
          <a:ea typeface="+mn-ea"/>
          <a:cs typeface="+mn-cs"/>
        </a:defRPr>
      </a:lvl4pPr>
      <a:lvl5pPr marL="2228726" indent="-247636" algn="l" defTabSz="495273" rtl="0" fontAlgn="base">
        <a:spcBef>
          <a:spcPct val="20000"/>
        </a:spcBef>
        <a:spcAft>
          <a:spcPct val="0"/>
        </a:spcAft>
        <a:buFont typeface="Arial" panose="020B0604020202020204" pitchFamily="34" charset="0"/>
        <a:buChar char="»"/>
        <a:defRPr sz="2167" kern="1200">
          <a:solidFill>
            <a:schemeClr val="tx1"/>
          </a:solidFill>
          <a:latin typeface="+mn-lt"/>
          <a:ea typeface="+mn-ea"/>
          <a:cs typeface="+mn-cs"/>
        </a:defRPr>
      </a:lvl5pPr>
      <a:lvl6pPr marL="2723998" indent="-247636" algn="l" defTabSz="495273" rtl="0" eaLnBrk="1" latinLnBrk="0" hangingPunct="1">
        <a:spcBef>
          <a:spcPct val="20000"/>
        </a:spcBef>
        <a:buFont typeface="Arial"/>
        <a:buChar char="•"/>
        <a:defRPr sz="2167" kern="1200">
          <a:solidFill>
            <a:schemeClr val="tx1"/>
          </a:solidFill>
          <a:latin typeface="+mn-lt"/>
          <a:ea typeface="+mn-ea"/>
          <a:cs typeface="+mn-cs"/>
        </a:defRPr>
      </a:lvl6pPr>
      <a:lvl7pPr marL="3219271" indent="-247636" algn="l" defTabSz="495273" rtl="0" eaLnBrk="1" latinLnBrk="0" hangingPunct="1">
        <a:spcBef>
          <a:spcPct val="20000"/>
        </a:spcBef>
        <a:buFont typeface="Arial"/>
        <a:buChar char="•"/>
        <a:defRPr sz="2167" kern="1200">
          <a:solidFill>
            <a:schemeClr val="tx1"/>
          </a:solidFill>
          <a:latin typeface="+mn-lt"/>
          <a:ea typeface="+mn-ea"/>
          <a:cs typeface="+mn-cs"/>
        </a:defRPr>
      </a:lvl7pPr>
      <a:lvl8pPr marL="3714543" indent="-247636" algn="l" defTabSz="495273" rtl="0" eaLnBrk="1" latinLnBrk="0" hangingPunct="1">
        <a:spcBef>
          <a:spcPct val="20000"/>
        </a:spcBef>
        <a:buFont typeface="Arial"/>
        <a:buChar char="•"/>
        <a:defRPr sz="2167" kern="1200">
          <a:solidFill>
            <a:schemeClr val="tx1"/>
          </a:solidFill>
          <a:latin typeface="+mn-lt"/>
          <a:ea typeface="+mn-ea"/>
          <a:cs typeface="+mn-cs"/>
        </a:defRPr>
      </a:lvl8pPr>
      <a:lvl9pPr marL="4209815" indent="-247636" algn="l" defTabSz="495273"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fr-FR"/>
      </a:defPPr>
      <a:lvl1pPr marL="0" algn="l" defTabSz="495273" rtl="0" eaLnBrk="1" latinLnBrk="0" hangingPunct="1">
        <a:defRPr sz="1950" kern="1200">
          <a:solidFill>
            <a:schemeClr val="tx1"/>
          </a:solidFill>
          <a:latin typeface="+mn-lt"/>
          <a:ea typeface="+mn-ea"/>
          <a:cs typeface="+mn-cs"/>
        </a:defRPr>
      </a:lvl1pPr>
      <a:lvl2pPr marL="495273" algn="l" defTabSz="495273" rtl="0" eaLnBrk="1" latinLnBrk="0" hangingPunct="1">
        <a:defRPr sz="1950" kern="1200">
          <a:solidFill>
            <a:schemeClr val="tx1"/>
          </a:solidFill>
          <a:latin typeface="+mn-lt"/>
          <a:ea typeface="+mn-ea"/>
          <a:cs typeface="+mn-cs"/>
        </a:defRPr>
      </a:lvl2pPr>
      <a:lvl3pPr marL="990545" algn="l" defTabSz="495273" rtl="0" eaLnBrk="1" latinLnBrk="0" hangingPunct="1">
        <a:defRPr sz="1950" kern="1200">
          <a:solidFill>
            <a:schemeClr val="tx1"/>
          </a:solidFill>
          <a:latin typeface="+mn-lt"/>
          <a:ea typeface="+mn-ea"/>
          <a:cs typeface="+mn-cs"/>
        </a:defRPr>
      </a:lvl3pPr>
      <a:lvl4pPr marL="1485817" algn="l" defTabSz="495273" rtl="0" eaLnBrk="1" latinLnBrk="0" hangingPunct="1">
        <a:defRPr sz="1950" kern="1200">
          <a:solidFill>
            <a:schemeClr val="tx1"/>
          </a:solidFill>
          <a:latin typeface="+mn-lt"/>
          <a:ea typeface="+mn-ea"/>
          <a:cs typeface="+mn-cs"/>
        </a:defRPr>
      </a:lvl4pPr>
      <a:lvl5pPr marL="1981089" algn="l" defTabSz="495273" rtl="0" eaLnBrk="1" latinLnBrk="0" hangingPunct="1">
        <a:defRPr sz="1950" kern="1200">
          <a:solidFill>
            <a:schemeClr val="tx1"/>
          </a:solidFill>
          <a:latin typeface="+mn-lt"/>
          <a:ea typeface="+mn-ea"/>
          <a:cs typeface="+mn-cs"/>
        </a:defRPr>
      </a:lvl5pPr>
      <a:lvl6pPr marL="2476362" algn="l" defTabSz="495273" rtl="0" eaLnBrk="1" latinLnBrk="0" hangingPunct="1">
        <a:defRPr sz="1950" kern="1200">
          <a:solidFill>
            <a:schemeClr val="tx1"/>
          </a:solidFill>
          <a:latin typeface="+mn-lt"/>
          <a:ea typeface="+mn-ea"/>
          <a:cs typeface="+mn-cs"/>
        </a:defRPr>
      </a:lvl6pPr>
      <a:lvl7pPr marL="2971634" algn="l" defTabSz="495273" rtl="0" eaLnBrk="1" latinLnBrk="0" hangingPunct="1">
        <a:defRPr sz="1950" kern="1200">
          <a:solidFill>
            <a:schemeClr val="tx1"/>
          </a:solidFill>
          <a:latin typeface="+mn-lt"/>
          <a:ea typeface="+mn-ea"/>
          <a:cs typeface="+mn-cs"/>
        </a:defRPr>
      </a:lvl7pPr>
      <a:lvl8pPr marL="3466907" algn="l" defTabSz="495273" rtl="0" eaLnBrk="1" latinLnBrk="0" hangingPunct="1">
        <a:defRPr sz="1950" kern="1200">
          <a:solidFill>
            <a:schemeClr val="tx1"/>
          </a:solidFill>
          <a:latin typeface="+mn-lt"/>
          <a:ea typeface="+mn-ea"/>
          <a:cs typeface="+mn-cs"/>
        </a:defRPr>
      </a:lvl8pPr>
      <a:lvl9pPr marL="3962179" algn="l" defTabSz="495273" rtl="0" eaLnBrk="1" latinLnBrk="0" hangingPunct="1">
        <a:defRPr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59853" y="524640"/>
            <a:ext cx="6770819" cy="400110"/>
          </a:xfrm>
          <a:prstGeom prst="rect">
            <a:avLst/>
          </a:prstGeom>
        </p:spPr>
        <p:txBody>
          <a:bodyPr vert="horz" wrap="square" lIns="0" tIns="0" rIns="0" bIns="0" rtlCol="0" anchor="ctr">
            <a:spAutoFit/>
          </a:bodyPr>
          <a:lstStyle/>
          <a:p>
            <a:r>
              <a:rPr lang="fr-FR" dirty="0"/>
              <a:t>Cliquez et modifiez le titre</a:t>
            </a:r>
          </a:p>
        </p:txBody>
      </p:sp>
      <p:sp>
        <p:nvSpPr>
          <p:cNvPr id="12" name="Ellipse 11"/>
          <p:cNvSpPr/>
          <p:nvPr/>
        </p:nvSpPr>
        <p:spPr>
          <a:xfrm>
            <a:off x="584731" y="539750"/>
            <a:ext cx="584729" cy="539750"/>
          </a:xfrm>
          <a:prstGeom prst="ellipse">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fr-FR"/>
          </a:p>
        </p:txBody>
      </p:sp>
      <p:sp>
        <p:nvSpPr>
          <p:cNvPr id="4" name="Espace réservé du pied de page 3"/>
          <p:cNvSpPr>
            <a:spLocks noGrp="1"/>
          </p:cNvSpPr>
          <p:nvPr>
            <p:ph type="ftr" sz="quarter" idx="3"/>
          </p:nvPr>
        </p:nvSpPr>
        <p:spPr>
          <a:xfrm>
            <a:off x="-8600" y="5767388"/>
            <a:ext cx="9914600" cy="1090612"/>
          </a:xfrm>
          <a:prstGeom prst="rect">
            <a:avLst/>
          </a:prstGeom>
        </p:spPr>
        <p:txBody>
          <a:bodyPr vert="horz" lIns="91440" tIns="45720" rIns="91440" bIns="45720" rtlCol="0" anchor="ctr"/>
          <a:lstStyle>
            <a:lvl1pPr algn="ctr" eaLnBrk="1" fontAlgn="auto" hangingPunct="1">
              <a:spcBef>
                <a:spcPts val="0"/>
              </a:spcBef>
              <a:spcAft>
                <a:spcPts val="0"/>
              </a:spcAft>
              <a:defRPr sz="1300">
                <a:solidFill>
                  <a:schemeClr val="tx1">
                    <a:tint val="75000"/>
                  </a:schemeClr>
                </a:solidFill>
                <a:latin typeface="+mn-lt"/>
              </a:defRPr>
            </a:lvl1pPr>
          </a:lstStyle>
          <a:p>
            <a:pPr>
              <a:defRPr/>
            </a:pPr>
            <a:endParaRPr lang="fr-FR"/>
          </a:p>
        </p:txBody>
      </p:sp>
      <p:sp>
        <p:nvSpPr>
          <p:cNvPr id="2053" name="Espace réservé du texte 2"/>
          <p:cNvSpPr>
            <a:spLocks noGrp="1"/>
          </p:cNvSpPr>
          <p:nvPr>
            <p:ph type="body" idx="1"/>
          </p:nvPr>
        </p:nvSpPr>
        <p:spPr bwMode="auto">
          <a:xfrm>
            <a:off x="495300" y="1600205"/>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et 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pic>
        <p:nvPicPr>
          <p:cNvPr id="2054" name="Image 4" descr="page courante_pied-de-page_V3.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999168"/>
            <a:ext cx="9906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sldNum="0" hdr="0" ftr="0"/>
  <p:txStyles>
    <p:titleStyle>
      <a:lvl1pPr algn="l" defTabSz="495273" rtl="0" fontAlgn="base">
        <a:spcBef>
          <a:spcPct val="0"/>
        </a:spcBef>
        <a:spcAft>
          <a:spcPct val="0"/>
        </a:spcAft>
        <a:defRPr sz="2600" b="1" kern="1200" cap="all">
          <a:solidFill>
            <a:srgbClr val="283583"/>
          </a:solidFill>
          <a:latin typeface="Arial Narrow"/>
          <a:ea typeface="+mj-ea"/>
          <a:cs typeface="+mj-cs"/>
        </a:defRPr>
      </a:lvl1pPr>
      <a:lvl2pPr algn="l" defTabSz="495273" rtl="0" fontAlgn="base">
        <a:spcBef>
          <a:spcPct val="0"/>
        </a:spcBef>
        <a:spcAft>
          <a:spcPct val="0"/>
        </a:spcAft>
        <a:defRPr sz="2600" b="1">
          <a:solidFill>
            <a:srgbClr val="283583"/>
          </a:solidFill>
          <a:latin typeface="Arial Narrow" panose="020B0606020202030204" pitchFamily="34" charset="0"/>
        </a:defRPr>
      </a:lvl2pPr>
      <a:lvl3pPr algn="l" defTabSz="495273" rtl="0" fontAlgn="base">
        <a:spcBef>
          <a:spcPct val="0"/>
        </a:spcBef>
        <a:spcAft>
          <a:spcPct val="0"/>
        </a:spcAft>
        <a:defRPr sz="2600" b="1">
          <a:solidFill>
            <a:srgbClr val="283583"/>
          </a:solidFill>
          <a:latin typeface="Arial Narrow" panose="020B0606020202030204" pitchFamily="34" charset="0"/>
        </a:defRPr>
      </a:lvl3pPr>
      <a:lvl4pPr algn="l" defTabSz="495273" rtl="0" fontAlgn="base">
        <a:spcBef>
          <a:spcPct val="0"/>
        </a:spcBef>
        <a:spcAft>
          <a:spcPct val="0"/>
        </a:spcAft>
        <a:defRPr sz="2600" b="1">
          <a:solidFill>
            <a:srgbClr val="283583"/>
          </a:solidFill>
          <a:latin typeface="Arial Narrow" panose="020B0606020202030204" pitchFamily="34" charset="0"/>
        </a:defRPr>
      </a:lvl4pPr>
      <a:lvl5pPr algn="l" defTabSz="495273" rtl="0" fontAlgn="base">
        <a:spcBef>
          <a:spcPct val="0"/>
        </a:spcBef>
        <a:spcAft>
          <a:spcPct val="0"/>
        </a:spcAft>
        <a:defRPr sz="2600" b="1">
          <a:solidFill>
            <a:srgbClr val="283583"/>
          </a:solidFill>
          <a:latin typeface="Arial Narrow" panose="020B0606020202030204" pitchFamily="34" charset="0"/>
        </a:defRPr>
      </a:lvl5pPr>
      <a:lvl6pPr marL="495273" algn="l" defTabSz="495273" rtl="0" fontAlgn="base">
        <a:spcBef>
          <a:spcPct val="0"/>
        </a:spcBef>
        <a:spcAft>
          <a:spcPct val="0"/>
        </a:spcAft>
        <a:defRPr sz="2600" b="1">
          <a:solidFill>
            <a:srgbClr val="283583"/>
          </a:solidFill>
          <a:latin typeface="Arial Narrow" panose="020B0606020202030204" pitchFamily="34" charset="0"/>
        </a:defRPr>
      </a:lvl6pPr>
      <a:lvl7pPr marL="990545" algn="l" defTabSz="495273" rtl="0" fontAlgn="base">
        <a:spcBef>
          <a:spcPct val="0"/>
        </a:spcBef>
        <a:spcAft>
          <a:spcPct val="0"/>
        </a:spcAft>
        <a:defRPr sz="2600" b="1">
          <a:solidFill>
            <a:srgbClr val="283583"/>
          </a:solidFill>
          <a:latin typeface="Arial Narrow" panose="020B0606020202030204" pitchFamily="34" charset="0"/>
        </a:defRPr>
      </a:lvl7pPr>
      <a:lvl8pPr marL="1485817" algn="l" defTabSz="495273" rtl="0" fontAlgn="base">
        <a:spcBef>
          <a:spcPct val="0"/>
        </a:spcBef>
        <a:spcAft>
          <a:spcPct val="0"/>
        </a:spcAft>
        <a:defRPr sz="2600" b="1">
          <a:solidFill>
            <a:srgbClr val="283583"/>
          </a:solidFill>
          <a:latin typeface="Arial Narrow" panose="020B0606020202030204" pitchFamily="34" charset="0"/>
        </a:defRPr>
      </a:lvl8pPr>
      <a:lvl9pPr marL="1981089" algn="l" defTabSz="495273" rtl="0" fontAlgn="base">
        <a:spcBef>
          <a:spcPct val="0"/>
        </a:spcBef>
        <a:spcAft>
          <a:spcPct val="0"/>
        </a:spcAft>
        <a:defRPr sz="2600" b="1">
          <a:solidFill>
            <a:srgbClr val="283583"/>
          </a:solidFill>
          <a:latin typeface="Arial Narrow" panose="020B0606020202030204" pitchFamily="34" charset="0"/>
        </a:defRPr>
      </a:lvl9pPr>
    </p:titleStyle>
    <p:bodyStyle>
      <a:lvl1pPr algn="l" defTabSz="495273" rtl="0" fontAlgn="base">
        <a:spcBef>
          <a:spcPct val="0"/>
        </a:spcBef>
        <a:spcAft>
          <a:spcPct val="0"/>
        </a:spcAft>
        <a:defRPr sz="1300" kern="1200">
          <a:solidFill>
            <a:schemeClr val="tx1"/>
          </a:solidFill>
          <a:latin typeface="Arial Narrow"/>
          <a:ea typeface="+mn-ea"/>
          <a:cs typeface="+mn-cs"/>
        </a:defRPr>
      </a:lvl1pPr>
      <a:lvl2pPr indent="-194327" algn="l" defTabSz="495273" rtl="0" fontAlgn="base">
        <a:spcBef>
          <a:spcPct val="0"/>
        </a:spcBef>
        <a:spcAft>
          <a:spcPct val="0"/>
        </a:spcAft>
        <a:buClr>
          <a:srgbClr val="283583"/>
        </a:buClr>
        <a:buSzPct val="100000"/>
        <a:buBlip>
          <a:blip r:embed="rId6"/>
        </a:buBlip>
        <a:defRPr sz="1300" kern="1200">
          <a:solidFill>
            <a:schemeClr val="tx1"/>
          </a:solidFill>
          <a:latin typeface="Arial Narrow"/>
          <a:ea typeface="+mn-ea"/>
          <a:cs typeface="+mn-cs"/>
        </a:defRPr>
      </a:lvl2pPr>
      <a:lvl3pPr marL="584697" indent="-194327" algn="l" defTabSz="495273" rtl="0" fontAlgn="base">
        <a:spcBef>
          <a:spcPct val="0"/>
        </a:spcBef>
        <a:spcAft>
          <a:spcPct val="0"/>
        </a:spcAft>
        <a:buClr>
          <a:srgbClr val="4E75B0"/>
        </a:buClr>
        <a:buSzPct val="100000"/>
        <a:buBlip>
          <a:blip r:embed="rId7"/>
        </a:buBlip>
        <a:defRPr sz="1300" kern="1200">
          <a:solidFill>
            <a:schemeClr val="tx1"/>
          </a:solidFill>
          <a:latin typeface="Arial Narrow"/>
          <a:ea typeface="+mn-ea"/>
          <a:cs typeface="+mn-cs"/>
        </a:defRPr>
      </a:lvl3pPr>
      <a:lvl4pPr marL="1169393" indent="-247636" algn="l" defTabSz="495273" rtl="0" fontAlgn="base">
        <a:spcBef>
          <a:spcPct val="0"/>
        </a:spcBef>
        <a:spcAft>
          <a:spcPct val="0"/>
        </a:spcAft>
        <a:buClr>
          <a:srgbClr val="879AC6"/>
        </a:buClr>
        <a:buSzPct val="200000"/>
        <a:buFont typeface="Arial" panose="020B0604020202020204" pitchFamily="34" charset="0"/>
        <a:buChar char="•"/>
        <a:defRPr sz="1300" kern="1200">
          <a:solidFill>
            <a:schemeClr val="tx1"/>
          </a:solidFill>
          <a:latin typeface="Arial Narrow"/>
          <a:ea typeface="+mn-ea"/>
          <a:cs typeface="+mn-cs"/>
        </a:defRPr>
      </a:lvl4pPr>
      <a:lvl5pPr marL="2228726" indent="-247636" algn="l" defTabSz="495273" rtl="0" fontAlgn="base">
        <a:spcBef>
          <a:spcPct val="0"/>
        </a:spcBef>
        <a:spcAft>
          <a:spcPct val="0"/>
        </a:spcAft>
        <a:buFont typeface="Lucida Grande"/>
        <a:buChar char="-"/>
        <a:defRPr sz="1517" kern="1200">
          <a:solidFill>
            <a:schemeClr val="tx1"/>
          </a:solidFill>
          <a:latin typeface="Arial Narrow"/>
          <a:ea typeface="+mn-ea"/>
          <a:cs typeface="+mn-cs"/>
        </a:defRPr>
      </a:lvl5pPr>
      <a:lvl6pPr marL="2476362" indent="0" algn="l" defTabSz="495273" rtl="0" eaLnBrk="1" latinLnBrk="0" hangingPunct="1">
        <a:spcBef>
          <a:spcPct val="20000"/>
        </a:spcBef>
        <a:buFont typeface="Arial"/>
        <a:buNone/>
        <a:defRPr sz="2167" kern="1200">
          <a:solidFill>
            <a:schemeClr val="tx1"/>
          </a:solidFill>
          <a:latin typeface="+mn-lt"/>
          <a:ea typeface="+mn-ea"/>
          <a:cs typeface="+mn-cs"/>
        </a:defRPr>
      </a:lvl6pPr>
      <a:lvl7pPr marL="3219271" indent="-247636" algn="l" defTabSz="495273" rtl="0" eaLnBrk="1" latinLnBrk="0" hangingPunct="1">
        <a:spcBef>
          <a:spcPct val="20000"/>
        </a:spcBef>
        <a:buFont typeface="Arial"/>
        <a:buChar char="•"/>
        <a:defRPr sz="2167" kern="1200">
          <a:solidFill>
            <a:schemeClr val="tx1"/>
          </a:solidFill>
          <a:latin typeface="+mn-lt"/>
          <a:ea typeface="+mn-ea"/>
          <a:cs typeface="+mn-cs"/>
        </a:defRPr>
      </a:lvl7pPr>
      <a:lvl8pPr marL="3466907" indent="0" algn="l" defTabSz="495273" rtl="0" eaLnBrk="1" latinLnBrk="0" hangingPunct="1">
        <a:spcBef>
          <a:spcPct val="20000"/>
        </a:spcBef>
        <a:buFont typeface="Arial"/>
        <a:buNone/>
        <a:defRPr sz="2167" kern="1200">
          <a:solidFill>
            <a:schemeClr val="tx1"/>
          </a:solidFill>
          <a:latin typeface="+mn-lt"/>
          <a:ea typeface="+mn-ea"/>
          <a:cs typeface="+mn-cs"/>
        </a:defRPr>
      </a:lvl8pPr>
      <a:lvl9pPr marL="4209815" indent="-247636" algn="l" defTabSz="495273"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fr-FR"/>
      </a:defPPr>
      <a:lvl1pPr marL="0" algn="l" defTabSz="495273" rtl="0" eaLnBrk="1" latinLnBrk="0" hangingPunct="1">
        <a:defRPr sz="1950" kern="1200">
          <a:solidFill>
            <a:schemeClr val="tx1"/>
          </a:solidFill>
          <a:latin typeface="+mn-lt"/>
          <a:ea typeface="+mn-ea"/>
          <a:cs typeface="+mn-cs"/>
        </a:defRPr>
      </a:lvl1pPr>
      <a:lvl2pPr marL="495273" algn="l" defTabSz="495273" rtl="0" eaLnBrk="1" latinLnBrk="0" hangingPunct="1">
        <a:defRPr sz="1950" kern="1200">
          <a:solidFill>
            <a:schemeClr val="tx1"/>
          </a:solidFill>
          <a:latin typeface="+mn-lt"/>
          <a:ea typeface="+mn-ea"/>
          <a:cs typeface="+mn-cs"/>
        </a:defRPr>
      </a:lvl2pPr>
      <a:lvl3pPr marL="990545" algn="l" defTabSz="495273" rtl="0" eaLnBrk="1" latinLnBrk="0" hangingPunct="1">
        <a:defRPr sz="1950" kern="1200">
          <a:solidFill>
            <a:schemeClr val="tx1"/>
          </a:solidFill>
          <a:latin typeface="+mn-lt"/>
          <a:ea typeface="+mn-ea"/>
          <a:cs typeface="+mn-cs"/>
        </a:defRPr>
      </a:lvl3pPr>
      <a:lvl4pPr marL="1485817" algn="l" defTabSz="495273" rtl="0" eaLnBrk="1" latinLnBrk="0" hangingPunct="1">
        <a:defRPr sz="1950" kern="1200">
          <a:solidFill>
            <a:schemeClr val="tx1"/>
          </a:solidFill>
          <a:latin typeface="+mn-lt"/>
          <a:ea typeface="+mn-ea"/>
          <a:cs typeface="+mn-cs"/>
        </a:defRPr>
      </a:lvl4pPr>
      <a:lvl5pPr marL="1981089" algn="l" defTabSz="495273" rtl="0" eaLnBrk="1" latinLnBrk="0" hangingPunct="1">
        <a:defRPr sz="1950" kern="1200">
          <a:solidFill>
            <a:schemeClr val="tx1"/>
          </a:solidFill>
          <a:latin typeface="+mn-lt"/>
          <a:ea typeface="+mn-ea"/>
          <a:cs typeface="+mn-cs"/>
        </a:defRPr>
      </a:lvl5pPr>
      <a:lvl6pPr marL="2476362" algn="l" defTabSz="495273" rtl="0" eaLnBrk="1" latinLnBrk="0" hangingPunct="1">
        <a:defRPr sz="1950" kern="1200">
          <a:solidFill>
            <a:schemeClr val="tx1"/>
          </a:solidFill>
          <a:latin typeface="+mn-lt"/>
          <a:ea typeface="+mn-ea"/>
          <a:cs typeface="+mn-cs"/>
        </a:defRPr>
      </a:lvl6pPr>
      <a:lvl7pPr marL="2971634" algn="l" defTabSz="495273" rtl="0" eaLnBrk="1" latinLnBrk="0" hangingPunct="1">
        <a:defRPr sz="1950" kern="1200">
          <a:solidFill>
            <a:schemeClr val="tx1"/>
          </a:solidFill>
          <a:latin typeface="+mn-lt"/>
          <a:ea typeface="+mn-ea"/>
          <a:cs typeface="+mn-cs"/>
        </a:defRPr>
      </a:lvl7pPr>
      <a:lvl8pPr marL="3466907" algn="l" defTabSz="495273" rtl="0" eaLnBrk="1" latinLnBrk="0" hangingPunct="1">
        <a:defRPr sz="1950" kern="1200">
          <a:solidFill>
            <a:schemeClr val="tx1"/>
          </a:solidFill>
          <a:latin typeface="+mn-lt"/>
          <a:ea typeface="+mn-ea"/>
          <a:cs typeface="+mn-cs"/>
        </a:defRPr>
      </a:lvl8pPr>
      <a:lvl9pPr marL="3962179" algn="l" defTabSz="495273"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file:////var/folders/vs/d725z16145j3bvm8q44vp8jw0000gn/T/com.microsoft.Powerpoint/converted_emf.em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file:////var/folders/vs/d725z16145j3bvm8q44vp8jw0000gn/T/com.microsoft.Powerpoint/converted_emf.em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file:////var/folders/vs/d725z16145j3bvm8q44vp8jw0000gn/T/com.microsoft.Powerpoint/converted_emf.em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85297" y="1667078"/>
            <a:ext cx="7135405" cy="3600986"/>
          </a:xfrm>
        </p:spPr>
        <p:txBody>
          <a:bodyPr/>
          <a:lstStyle/>
          <a:p>
            <a:pPr algn="ctr" fontAlgn="auto">
              <a:spcAft>
                <a:spcPts val="0"/>
              </a:spcAft>
              <a:defRPr/>
            </a:pPr>
            <a:r>
              <a:rPr lang="fr-FR" dirty="0"/>
              <a:t>LES PROGRAMMES </a:t>
            </a:r>
            <a:br>
              <a:rPr lang="fr-FR" dirty="0"/>
            </a:br>
            <a:r>
              <a:rPr lang="fr-FR" dirty="0"/>
              <a:t>DE MATHÉMATIQUES </a:t>
            </a:r>
            <a:br>
              <a:rPr lang="fr-FR" dirty="0"/>
            </a:br>
            <a:r>
              <a:rPr lang="fr-FR" dirty="0"/>
              <a:t>et </a:t>
            </a:r>
            <a:br>
              <a:rPr lang="fr-FR" dirty="0"/>
            </a:br>
            <a:r>
              <a:rPr lang="fr-FR" dirty="0"/>
              <a:t>de physique-chimie</a:t>
            </a:r>
            <a:br>
              <a:rPr lang="fr-FR" dirty="0"/>
            </a:br>
            <a:r>
              <a:rPr lang="fr-FR" dirty="0"/>
              <a:t>DE CAP ET DE SECONDE PROFESSIONNELLE</a:t>
            </a:r>
          </a:p>
        </p:txBody>
      </p:sp>
      <p:pic>
        <p:nvPicPr>
          <p:cNvPr id="4" name="Image 3">
            <a:extLst>
              <a:ext uri="{FF2B5EF4-FFF2-40B4-BE49-F238E27FC236}">
                <a16:creationId xmlns:a16="http://schemas.microsoft.com/office/drawing/2014/main" xmlns="" id="{91CBF178-7A49-F043-9DCD-429CDDF671BE}"/>
              </a:ext>
            </a:extLst>
          </p:cNvPr>
          <p:cNvPicPr>
            <a:picLocks noChangeAspect="1"/>
          </p:cNvPicPr>
          <p:nvPr/>
        </p:nvPicPr>
        <p:blipFill>
          <a:blip r:link="rId3"/>
          <a:stretch>
            <a:fillRect/>
          </a:stretch>
        </p:blipFill>
        <p:spPr>
          <a:xfrm>
            <a:off x="1270000" y="1270000"/>
            <a:ext cx="63500" cy="76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85297" y="1667078"/>
            <a:ext cx="7135405" cy="2400657"/>
          </a:xfrm>
        </p:spPr>
        <p:txBody>
          <a:bodyPr/>
          <a:lstStyle/>
          <a:p>
            <a:pPr algn="ctr" fontAlgn="auto">
              <a:spcAft>
                <a:spcPts val="0"/>
              </a:spcAft>
              <a:defRPr/>
            </a:pPr>
            <a:r>
              <a:rPr lang="fr-FR" dirty="0"/>
              <a:t>LES PROGRAMMES DE MATHÉMATIQUES</a:t>
            </a:r>
            <a:br>
              <a:rPr lang="fr-FR" dirty="0"/>
            </a:br>
            <a:r>
              <a:rPr lang="fr-FR" dirty="0"/>
              <a:t>DE CAP ET DE SECONDE PROFESSIONNELLE</a:t>
            </a:r>
          </a:p>
        </p:txBody>
      </p:sp>
      <p:pic>
        <p:nvPicPr>
          <p:cNvPr id="4" name="Image 3">
            <a:extLst>
              <a:ext uri="{FF2B5EF4-FFF2-40B4-BE49-F238E27FC236}">
                <a16:creationId xmlns:a16="http://schemas.microsoft.com/office/drawing/2014/main" xmlns="" id="{91CBF178-7A49-F043-9DCD-429CDDF671BE}"/>
              </a:ext>
            </a:extLst>
          </p:cNvPr>
          <p:cNvPicPr>
            <a:picLocks noChangeAspect="1"/>
          </p:cNvPicPr>
          <p:nvPr/>
        </p:nvPicPr>
        <p:blipFill>
          <a:blip r:link="rId3"/>
          <a:stretch>
            <a:fillRect/>
          </a:stretch>
        </p:blipFill>
        <p:spPr>
          <a:xfrm>
            <a:off x="1270000" y="1270000"/>
            <a:ext cx="63500" cy="76200"/>
          </a:xfrm>
          <a:prstGeom prst="rect">
            <a:avLst/>
          </a:prstGeom>
        </p:spPr>
      </p:pic>
      <p:sp>
        <p:nvSpPr>
          <p:cNvPr id="3" name="ZoneTexte 2"/>
          <p:cNvSpPr txBox="1"/>
          <p:nvPr/>
        </p:nvSpPr>
        <p:spPr>
          <a:xfrm>
            <a:off x="1385298" y="914400"/>
            <a:ext cx="1410656" cy="1046440"/>
          </a:xfrm>
          <a:prstGeom prst="rect">
            <a:avLst/>
          </a:prstGeom>
          <a:noFill/>
        </p:spPr>
        <p:txBody>
          <a:bodyPr wrap="square" rtlCol="0">
            <a:spAutoFit/>
          </a:bodyPr>
          <a:lstStyle/>
          <a:p>
            <a:r>
              <a:rPr lang="fr-FR" sz="4400" b="1" dirty="0">
                <a:solidFill>
                  <a:schemeClr val="bg1"/>
                </a:solidFill>
              </a:rPr>
              <a:t>2</a:t>
            </a:r>
          </a:p>
          <a:p>
            <a:endParaRPr lang="fr-FR" dirty="0"/>
          </a:p>
        </p:txBody>
      </p:sp>
    </p:spTree>
    <p:extLst>
      <p:ext uri="{BB962C8B-B14F-4D97-AF65-F5344CB8AC3E}">
        <p14:creationId xmlns:p14="http://schemas.microsoft.com/office/powerpoint/2010/main" val="188113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9853" y="607623"/>
            <a:ext cx="7863116" cy="430887"/>
          </a:xfrm>
        </p:spPr>
        <p:txBody>
          <a:bodyPr/>
          <a:lstStyle/>
          <a:p>
            <a:pPr fontAlgn="auto">
              <a:spcAft>
                <a:spcPts val="0"/>
              </a:spcAft>
              <a:defRPr/>
            </a:pPr>
            <a:r>
              <a:rPr lang="fr-FR" sz="2800" dirty="0">
                <a:solidFill>
                  <a:srgbClr val="0070C0"/>
                </a:solidFill>
              </a:rPr>
              <a:t>L’ORGANISATION DES DEUX PROGRAMMES</a:t>
            </a:r>
          </a:p>
        </p:txBody>
      </p:sp>
      <p:sp>
        <p:nvSpPr>
          <p:cNvPr id="7" name="Espace réservé du texte 6"/>
          <p:cNvSpPr>
            <a:spLocks noGrp="1"/>
          </p:cNvSpPr>
          <p:nvPr>
            <p:ph type="body" sz="quarter" idx="11"/>
          </p:nvPr>
        </p:nvSpPr>
        <p:spPr>
          <a:xfrm>
            <a:off x="1451577" y="2368636"/>
            <a:ext cx="7002845" cy="3134093"/>
          </a:xfrm>
        </p:spPr>
        <p:txBody>
          <a:bodyPr>
            <a:noAutofit/>
          </a:bodyPr>
          <a:lstStyle/>
          <a:p>
            <a:pPr>
              <a:defRPr/>
            </a:pPr>
            <a:r>
              <a:rPr lang="fr-FR" sz="1950" b="0" dirty="0">
                <a:solidFill>
                  <a:srgbClr val="28350D"/>
                </a:solidFill>
                <a:latin typeface="Arial" panose="020B0604020202020204" pitchFamily="34" charset="0"/>
                <a:cs typeface="Arial" panose="020B0604020202020204" pitchFamily="34" charset="0"/>
              </a:rPr>
              <a:t>Un préambule propre</a:t>
            </a:r>
          </a:p>
          <a:p>
            <a:pPr>
              <a:defRPr/>
            </a:pPr>
            <a:endParaRPr lang="fr-FR" sz="1950" b="0" dirty="0">
              <a:solidFill>
                <a:srgbClr val="28350D"/>
              </a:solidFill>
              <a:latin typeface="Arial" panose="020B0604020202020204" pitchFamily="34" charset="0"/>
              <a:cs typeface="Arial" panose="020B0604020202020204" pitchFamily="34" charset="0"/>
            </a:endParaRPr>
          </a:p>
          <a:p>
            <a:pPr marL="771525" indent="-306388">
              <a:buFont typeface="Wingdings" panose="05000000000000000000" pitchFamily="2" charset="2"/>
              <a:buChar char="§"/>
              <a:defRPr/>
            </a:pPr>
            <a:r>
              <a:rPr lang="fr-FR" sz="1950" b="0" dirty="0">
                <a:solidFill>
                  <a:srgbClr val="28350D"/>
                </a:solidFill>
                <a:latin typeface="Arial" panose="020B0604020202020204" pitchFamily="34" charset="0"/>
                <a:cs typeface="Arial" panose="020B0604020202020204" pitchFamily="34" charset="0"/>
              </a:rPr>
              <a:t>Introduction de l’algorithmique et de la programmation</a:t>
            </a:r>
          </a:p>
          <a:p>
            <a:pPr marL="465137">
              <a:defRPr/>
            </a:pPr>
            <a:endParaRPr lang="fr-FR" sz="1950" b="0" dirty="0">
              <a:solidFill>
                <a:srgbClr val="28350D"/>
              </a:solidFill>
              <a:latin typeface="Arial" panose="020B0604020202020204" pitchFamily="34" charset="0"/>
              <a:cs typeface="Arial" panose="020B0604020202020204" pitchFamily="34" charset="0"/>
            </a:endParaRPr>
          </a:p>
          <a:p>
            <a:pPr marL="771525" indent="-306388">
              <a:buFont typeface="Wingdings" panose="05000000000000000000" pitchFamily="2" charset="2"/>
              <a:buChar char="§"/>
              <a:defRPr/>
            </a:pPr>
            <a:r>
              <a:rPr lang="fr-FR" sz="1950" b="0" dirty="0">
                <a:solidFill>
                  <a:srgbClr val="28350D"/>
                </a:solidFill>
                <a:latin typeface="Arial" panose="020B0604020202020204" pitchFamily="34" charset="0"/>
                <a:cs typeface="Arial" panose="020B0604020202020204" pitchFamily="34" charset="0"/>
              </a:rPr>
              <a:t>Liste d’automatismes</a:t>
            </a:r>
          </a:p>
          <a:p>
            <a:pPr marL="465137">
              <a:defRPr/>
            </a:pPr>
            <a:endParaRPr lang="fr-FR" sz="1950" b="0" dirty="0">
              <a:solidFill>
                <a:srgbClr val="28350D"/>
              </a:solidFill>
              <a:latin typeface="Arial" panose="020B0604020202020204" pitchFamily="34" charset="0"/>
              <a:cs typeface="Arial" panose="020B0604020202020204" pitchFamily="34" charset="0"/>
            </a:endParaRPr>
          </a:p>
          <a:p>
            <a:pPr marL="771525" indent="-306388">
              <a:buFont typeface="Wingdings" panose="05000000000000000000" pitchFamily="2" charset="2"/>
              <a:buChar char="§"/>
              <a:defRPr/>
            </a:pPr>
            <a:r>
              <a:rPr lang="fr-FR" sz="1950" b="0" dirty="0">
                <a:solidFill>
                  <a:srgbClr val="28350D"/>
                </a:solidFill>
                <a:latin typeface="Arial" panose="020B0604020202020204" pitchFamily="34" charset="0"/>
                <a:cs typeface="Arial" panose="020B0604020202020204" pitchFamily="34" charset="0"/>
              </a:rPr>
              <a:t>Domaines et modules</a:t>
            </a:r>
          </a:p>
          <a:p>
            <a:pPr marL="771525" indent="-306388">
              <a:buFont typeface="Wingdings" panose="05000000000000000000" pitchFamily="2" charset="2"/>
              <a:buChar char="§"/>
              <a:defRPr/>
            </a:pPr>
            <a:endParaRPr lang="fr-FR" sz="1950" b="0" dirty="0">
              <a:solidFill>
                <a:srgbClr val="28350D"/>
              </a:solidFill>
              <a:latin typeface="Arial" panose="020B0604020202020204" pitchFamily="34" charset="0"/>
              <a:cs typeface="Arial" panose="020B0604020202020204" pitchFamily="34" charset="0"/>
            </a:endParaRPr>
          </a:p>
          <a:p>
            <a:pPr lvl="1" indent="0">
              <a:buNone/>
              <a:defRPr/>
            </a:pPr>
            <a:endParaRPr lang="fr-FR" sz="650" b="0" dirty="0">
              <a:solidFill>
                <a:srgbClr val="28350D"/>
              </a:solidFill>
              <a:latin typeface="Arial" panose="020B0604020202020204" pitchFamily="34" charset="0"/>
              <a:cs typeface="Arial" panose="020B0604020202020204" pitchFamily="34" charset="0"/>
            </a:endParaRPr>
          </a:p>
          <a:p>
            <a:pPr>
              <a:defRPr/>
            </a:pPr>
            <a:endParaRPr lang="fr-FR" sz="1950" b="0" dirty="0">
              <a:solidFill>
                <a:srgbClr val="28350D"/>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xmlns="" id="{CA9C01DF-ADFD-7243-8FC9-99C9B9A93C95}"/>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828" y="638400"/>
            <a:ext cx="8343710" cy="369332"/>
          </a:xfrm>
        </p:spPr>
        <p:txBody>
          <a:bodyPr/>
          <a:lstStyle/>
          <a:p>
            <a:pPr fontAlgn="auto">
              <a:spcAft>
                <a:spcPts val="0"/>
              </a:spcAft>
              <a:defRPr/>
            </a:pPr>
            <a:r>
              <a:rPr lang="fr-FR" sz="2400" dirty="0">
                <a:solidFill>
                  <a:srgbClr val="0070C0"/>
                </a:solidFill>
              </a:rPr>
              <a:t>L’ORGANISATION DES DEUX PROGRAMMES </a:t>
            </a:r>
          </a:p>
        </p:txBody>
      </p:sp>
      <p:sp>
        <p:nvSpPr>
          <p:cNvPr id="7" name="Espace réservé du texte 6"/>
          <p:cNvSpPr>
            <a:spLocks noGrp="1"/>
          </p:cNvSpPr>
          <p:nvPr>
            <p:ph type="body" sz="quarter" idx="11"/>
          </p:nvPr>
        </p:nvSpPr>
        <p:spPr>
          <a:xfrm>
            <a:off x="1327827" y="2026331"/>
            <a:ext cx="7002845" cy="3134093"/>
          </a:xfrm>
        </p:spPr>
        <p:txBody>
          <a:bodyPr>
            <a:noAutofit/>
          </a:bodyPr>
          <a:lstStyle/>
          <a:p>
            <a:pPr marL="771525" indent="-306388">
              <a:buFont typeface="Wingdings" panose="05000000000000000000" pitchFamily="2" charset="2"/>
              <a:buChar char="§"/>
              <a:defRPr/>
            </a:pPr>
            <a:endParaRPr lang="fr-FR" sz="1950" b="0" dirty="0">
              <a:solidFill>
                <a:srgbClr val="28350D"/>
              </a:solidFill>
              <a:latin typeface="Arial" panose="020B0604020202020204" pitchFamily="34" charset="0"/>
              <a:cs typeface="Arial" panose="020B0604020202020204" pitchFamily="34" charset="0"/>
            </a:endParaRPr>
          </a:p>
          <a:p>
            <a:pPr lvl="1" indent="0">
              <a:buNone/>
              <a:defRPr/>
            </a:pPr>
            <a:endParaRPr lang="fr-FR" sz="650" b="0" dirty="0">
              <a:solidFill>
                <a:srgbClr val="28350D"/>
              </a:solidFill>
              <a:latin typeface="Arial" panose="020B0604020202020204" pitchFamily="34" charset="0"/>
              <a:cs typeface="Arial" panose="020B0604020202020204" pitchFamily="34" charset="0"/>
            </a:endParaRPr>
          </a:p>
          <a:p>
            <a:pPr>
              <a:defRPr/>
            </a:pPr>
            <a:endParaRPr lang="fr-FR" sz="1950" b="0" dirty="0">
              <a:solidFill>
                <a:srgbClr val="28350D"/>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1"/>
          </p:nvPr>
        </p:nvSpPr>
        <p:spPr>
          <a:xfrm>
            <a:off x="1327828" y="1052486"/>
            <a:ext cx="6770819" cy="369332"/>
          </a:xfrm>
        </p:spPr>
        <p:txBody>
          <a:bodyPr>
            <a:normAutofit lnSpcReduction="10000"/>
          </a:bodyPr>
          <a:lstStyle/>
          <a:p>
            <a:r>
              <a:rPr lang="fr-FR" dirty="0"/>
              <a:t>Exemple de module dans un domaine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8" y="1466572"/>
            <a:ext cx="7077075" cy="5276850"/>
          </a:xfrm>
          <a:prstGeom prst="rect">
            <a:avLst/>
          </a:prstGeom>
        </p:spPr>
      </p:pic>
      <p:sp>
        <p:nvSpPr>
          <p:cNvPr id="6" name="ZoneTexte 5">
            <a:extLst>
              <a:ext uri="{FF2B5EF4-FFF2-40B4-BE49-F238E27FC236}">
                <a16:creationId xmlns:a16="http://schemas.microsoft.com/office/drawing/2014/main" xmlns="" id="{EA0361B8-209D-7642-8040-85260E30FD03}"/>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extLst>
      <p:ext uri="{BB962C8B-B14F-4D97-AF65-F5344CB8AC3E}">
        <p14:creationId xmlns:p14="http://schemas.microsoft.com/office/powerpoint/2010/main" val="220469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3393" y="555094"/>
            <a:ext cx="6770819" cy="430887"/>
          </a:xfrm>
        </p:spPr>
        <p:txBody>
          <a:bodyPr/>
          <a:lstStyle/>
          <a:p>
            <a:pPr fontAlgn="auto">
              <a:spcAft>
                <a:spcPts val="0"/>
              </a:spcAft>
              <a:defRPr/>
            </a:pPr>
            <a:r>
              <a:rPr lang="fr-FR" sz="2800" dirty="0"/>
              <a:t>Programme de </a:t>
            </a:r>
            <a:r>
              <a:rPr lang="fr-FR" sz="2800" dirty="0" err="1">
                <a:solidFill>
                  <a:srgbClr val="002060"/>
                </a:solidFill>
              </a:rPr>
              <a:t>MATHéMATIQUES</a:t>
            </a:r>
            <a:endParaRPr lang="fr-FR" sz="2800" dirty="0">
              <a:solidFill>
                <a:srgbClr val="002060"/>
              </a:solidFill>
            </a:endParaRPr>
          </a:p>
        </p:txBody>
      </p:sp>
      <p:sp>
        <p:nvSpPr>
          <p:cNvPr id="8" name="Espace réservé du texte 3"/>
          <p:cNvSpPr txBox="1">
            <a:spLocks/>
          </p:cNvSpPr>
          <p:nvPr/>
        </p:nvSpPr>
        <p:spPr>
          <a:xfrm>
            <a:off x="792412" y="2224602"/>
            <a:ext cx="9113588" cy="3404913"/>
          </a:xfrm>
          <a:prstGeom prst="rect">
            <a:avLst/>
          </a:prstGeom>
        </p:spPr>
        <p:txBody>
          <a:bodyPr>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8300" indent="-368300">
              <a:defRPr/>
            </a:pPr>
            <a:r>
              <a:rPr lang="fr-FR" sz="1950" dirty="0">
                <a:solidFill>
                  <a:schemeClr val="tx1"/>
                </a:solidFill>
              </a:rPr>
              <a:t>Confirmer l’acquisition des savoirs fondamentaux en mathématiques et en   maîtrise de la langue</a:t>
            </a:r>
          </a:p>
          <a:p>
            <a:pPr>
              <a:defRPr/>
            </a:pPr>
            <a:endParaRPr lang="fr-FR" sz="1950" dirty="0">
              <a:solidFill>
                <a:schemeClr val="tx1"/>
              </a:solidFill>
            </a:endParaRPr>
          </a:p>
          <a:p>
            <a:pPr marL="320675" indent="-320675">
              <a:defRPr/>
            </a:pPr>
            <a:r>
              <a:rPr lang="fr-FR" sz="1950" dirty="0">
                <a:solidFill>
                  <a:schemeClr val="tx1"/>
                </a:solidFill>
              </a:rPr>
              <a:t>Possibilité de passerelles vers la première professionnelle</a:t>
            </a:r>
          </a:p>
          <a:p>
            <a:pPr marL="320675" indent="-320675">
              <a:defRPr/>
            </a:pPr>
            <a:endParaRPr lang="fr-FR" sz="1950" dirty="0">
              <a:solidFill>
                <a:schemeClr val="tx1"/>
              </a:solidFill>
            </a:endParaRPr>
          </a:p>
          <a:p>
            <a:pPr marL="320675" indent="-320675">
              <a:defRPr/>
            </a:pPr>
            <a:r>
              <a:rPr lang="fr-FR" sz="1950" dirty="0">
                <a:solidFill>
                  <a:schemeClr val="tx1"/>
                </a:solidFill>
              </a:rPr>
              <a:t>Deux groupements</a:t>
            </a:r>
          </a:p>
          <a:p>
            <a:pPr marL="320675" indent="-320675">
              <a:defRPr/>
            </a:pPr>
            <a:endParaRPr lang="fr-FR" sz="1950" dirty="0">
              <a:solidFill>
                <a:schemeClr val="tx1"/>
              </a:solidFill>
            </a:endParaRPr>
          </a:p>
          <a:p>
            <a:pPr marL="320675" indent="-320675">
              <a:defRPr/>
            </a:pPr>
            <a:r>
              <a:rPr lang="fr-FR" sz="1950" dirty="0">
                <a:solidFill>
                  <a:schemeClr val="tx1"/>
                </a:solidFill>
              </a:rPr>
              <a:t>Cinq domaines </a:t>
            </a:r>
          </a:p>
          <a:p>
            <a:pPr marL="0" indent="0">
              <a:buNone/>
              <a:defRPr/>
            </a:pPr>
            <a:endParaRPr lang="fr-FR" sz="1900" dirty="0"/>
          </a:p>
          <a:p>
            <a:pPr marL="457200" lvl="1" indent="0">
              <a:buNone/>
              <a:defRPr/>
            </a:pPr>
            <a:endParaRPr lang="fr-FR" sz="1900" dirty="0"/>
          </a:p>
        </p:txBody>
      </p:sp>
      <p:sp>
        <p:nvSpPr>
          <p:cNvPr id="5" name="Rectangle 4"/>
          <p:cNvSpPr/>
          <p:nvPr/>
        </p:nvSpPr>
        <p:spPr>
          <a:xfrm>
            <a:off x="1383393" y="1069948"/>
            <a:ext cx="4191019" cy="461665"/>
          </a:xfrm>
          <a:prstGeom prst="rect">
            <a:avLst/>
          </a:prstGeom>
        </p:spPr>
        <p:txBody>
          <a:bodyPr wrap="none">
            <a:spAutoFit/>
          </a:bodyPr>
          <a:lstStyle/>
          <a:p>
            <a:r>
              <a:rPr lang="fr-FR" sz="2400" dirty="0">
                <a:solidFill>
                  <a:srgbClr val="00B0F0"/>
                </a:solidFill>
              </a:rPr>
              <a:t>Pour les classes préparant au CAP </a:t>
            </a:r>
          </a:p>
        </p:txBody>
      </p:sp>
      <p:sp>
        <p:nvSpPr>
          <p:cNvPr id="7" name="ZoneTexte 6">
            <a:extLst>
              <a:ext uri="{FF2B5EF4-FFF2-40B4-BE49-F238E27FC236}">
                <a16:creationId xmlns:a16="http://schemas.microsoft.com/office/drawing/2014/main" xmlns="" id="{CCA06392-A104-0D46-A8FC-C7CDF4D5B506}"/>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3393" y="625433"/>
            <a:ext cx="6770819" cy="430887"/>
          </a:xfrm>
        </p:spPr>
        <p:txBody>
          <a:bodyPr/>
          <a:lstStyle/>
          <a:p>
            <a:pPr fontAlgn="auto">
              <a:spcAft>
                <a:spcPts val="0"/>
              </a:spcAft>
              <a:defRPr/>
            </a:pPr>
            <a:r>
              <a:rPr lang="fr-FR" sz="2800" dirty="0"/>
              <a:t>Programme de </a:t>
            </a:r>
            <a:r>
              <a:rPr lang="fr-FR" sz="2800" dirty="0" err="1">
                <a:solidFill>
                  <a:srgbClr val="002060"/>
                </a:solidFill>
              </a:rPr>
              <a:t>MATHéMATIQUES</a:t>
            </a:r>
            <a:endParaRPr lang="fr-FR" sz="2800" dirty="0">
              <a:solidFill>
                <a:srgbClr val="002060"/>
              </a:solidFill>
            </a:endParaRPr>
          </a:p>
        </p:txBody>
      </p:sp>
      <p:sp>
        <p:nvSpPr>
          <p:cNvPr id="8" name="Espace réservé du texte 3"/>
          <p:cNvSpPr txBox="1">
            <a:spLocks/>
          </p:cNvSpPr>
          <p:nvPr/>
        </p:nvSpPr>
        <p:spPr>
          <a:xfrm>
            <a:off x="792412" y="2395706"/>
            <a:ext cx="9113588" cy="3404913"/>
          </a:xfrm>
          <a:prstGeom prst="rect">
            <a:avLst/>
          </a:prstGeom>
        </p:spPr>
        <p:txBody>
          <a:bodyPr>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0675" indent="-320675">
              <a:defRPr/>
            </a:pPr>
            <a:r>
              <a:rPr lang="fr-FR" sz="1950" dirty="0">
                <a:solidFill>
                  <a:schemeClr val="tx1"/>
                </a:solidFill>
              </a:rPr>
              <a:t>Cinq domaines </a:t>
            </a:r>
          </a:p>
          <a:p>
            <a:pPr marL="0" indent="0">
              <a:buNone/>
              <a:defRPr/>
            </a:pPr>
            <a:endParaRPr lang="fr-FR" sz="1950" dirty="0">
              <a:solidFill>
                <a:schemeClr val="tx1"/>
              </a:solidFill>
            </a:endParaRPr>
          </a:p>
          <a:p>
            <a:pPr marL="769938" lvl="1" indent="-320675">
              <a:defRPr/>
            </a:pPr>
            <a:r>
              <a:rPr lang="fr-FR" sz="1800" dirty="0"/>
              <a:t>Statistique-Probabilités</a:t>
            </a:r>
          </a:p>
          <a:p>
            <a:pPr marL="1558925" lvl="3" indent="-482600">
              <a:defRPr/>
            </a:pPr>
            <a:r>
              <a:rPr lang="fr-FR" sz="1600" dirty="0"/>
              <a:t>Statistique à une variable</a:t>
            </a:r>
          </a:p>
          <a:p>
            <a:pPr marL="1558925" lvl="3" indent="-482600">
              <a:defRPr/>
            </a:pPr>
            <a:r>
              <a:rPr lang="fr-FR" sz="1600" dirty="0"/>
              <a:t>Probabilités</a:t>
            </a:r>
          </a:p>
          <a:p>
            <a:pPr marL="1558925" lvl="3" indent="-482600">
              <a:defRPr/>
            </a:pPr>
            <a:endParaRPr lang="fr-FR" sz="1600" dirty="0"/>
          </a:p>
          <a:p>
            <a:pPr marL="769938" lvl="1" indent="-320675">
              <a:defRPr/>
            </a:pPr>
            <a:r>
              <a:rPr lang="fr-FR" sz="1800" dirty="0"/>
              <a:t>Algèbre - Analyse</a:t>
            </a:r>
          </a:p>
          <a:p>
            <a:pPr marL="1558925" lvl="3" indent="-482600">
              <a:defRPr/>
            </a:pPr>
            <a:r>
              <a:rPr lang="fr-FR" sz="1600" dirty="0"/>
              <a:t>Résolution d’un problème relevant de la proportionnalité</a:t>
            </a:r>
          </a:p>
          <a:p>
            <a:pPr marL="1558925" lvl="3" indent="-482600">
              <a:defRPr/>
            </a:pPr>
            <a:r>
              <a:rPr lang="fr-FR" sz="1600" dirty="0"/>
              <a:t>Résolution d’un problème du premier degré</a:t>
            </a:r>
          </a:p>
          <a:p>
            <a:pPr marL="1558925" lvl="3" indent="-482600">
              <a:defRPr/>
            </a:pPr>
            <a:r>
              <a:rPr lang="fr-FR" sz="1600" dirty="0"/>
              <a:t>Fonctions</a:t>
            </a:r>
          </a:p>
          <a:p>
            <a:pPr marL="1076325" lvl="3" indent="0">
              <a:buNone/>
              <a:defRPr/>
            </a:pPr>
            <a:endParaRPr lang="fr-FR" sz="1600" dirty="0"/>
          </a:p>
          <a:p>
            <a:pPr marL="449263" lvl="1" indent="0">
              <a:buNone/>
              <a:defRPr/>
            </a:pPr>
            <a:endParaRPr lang="fr-FR" sz="1950" dirty="0"/>
          </a:p>
          <a:p>
            <a:pPr>
              <a:defRPr/>
            </a:pPr>
            <a:endParaRPr lang="fr-FR" sz="1950" dirty="0">
              <a:solidFill>
                <a:schemeClr val="tx1"/>
              </a:solidFill>
            </a:endParaRPr>
          </a:p>
          <a:p>
            <a:pPr marL="457200" lvl="1" indent="0">
              <a:buNone/>
              <a:defRPr/>
            </a:pPr>
            <a:endParaRPr lang="fr-FR" sz="1900" dirty="0"/>
          </a:p>
        </p:txBody>
      </p:sp>
      <p:sp>
        <p:nvSpPr>
          <p:cNvPr id="5" name="Rectangle 4"/>
          <p:cNvSpPr/>
          <p:nvPr/>
        </p:nvSpPr>
        <p:spPr>
          <a:xfrm>
            <a:off x="1383393" y="1069948"/>
            <a:ext cx="4191019" cy="461665"/>
          </a:xfrm>
          <a:prstGeom prst="rect">
            <a:avLst/>
          </a:prstGeom>
        </p:spPr>
        <p:txBody>
          <a:bodyPr wrap="none">
            <a:spAutoFit/>
          </a:bodyPr>
          <a:lstStyle/>
          <a:p>
            <a:r>
              <a:rPr lang="fr-FR" sz="2400" dirty="0">
                <a:solidFill>
                  <a:srgbClr val="00B0F0"/>
                </a:solidFill>
              </a:rPr>
              <a:t>Pour les classes préparant au CAP </a:t>
            </a:r>
          </a:p>
        </p:txBody>
      </p:sp>
      <p:sp>
        <p:nvSpPr>
          <p:cNvPr id="7" name="ZoneTexte 6">
            <a:extLst>
              <a:ext uri="{FF2B5EF4-FFF2-40B4-BE49-F238E27FC236}">
                <a16:creationId xmlns:a16="http://schemas.microsoft.com/office/drawing/2014/main" xmlns="" id="{194BE5DA-13D4-734B-BC1B-E361B17751DF}"/>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extLst>
      <p:ext uri="{BB962C8B-B14F-4D97-AF65-F5344CB8AC3E}">
        <p14:creationId xmlns:p14="http://schemas.microsoft.com/office/powerpoint/2010/main" val="85444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3393" y="625433"/>
            <a:ext cx="6770819" cy="430887"/>
          </a:xfrm>
        </p:spPr>
        <p:txBody>
          <a:bodyPr/>
          <a:lstStyle/>
          <a:p>
            <a:pPr fontAlgn="auto">
              <a:spcAft>
                <a:spcPts val="0"/>
              </a:spcAft>
              <a:defRPr/>
            </a:pPr>
            <a:r>
              <a:rPr lang="fr-FR" sz="2800" dirty="0"/>
              <a:t>Programme de </a:t>
            </a:r>
            <a:r>
              <a:rPr lang="fr-FR" sz="2800" dirty="0" err="1">
                <a:solidFill>
                  <a:srgbClr val="002060"/>
                </a:solidFill>
              </a:rPr>
              <a:t>MATHéMATIQUES</a:t>
            </a:r>
            <a:endParaRPr lang="fr-FR" sz="2800" dirty="0">
              <a:solidFill>
                <a:srgbClr val="0070C0"/>
              </a:solidFill>
            </a:endParaRPr>
          </a:p>
        </p:txBody>
      </p:sp>
      <p:sp>
        <p:nvSpPr>
          <p:cNvPr id="8" name="Espace réservé du texte 3"/>
          <p:cNvSpPr txBox="1">
            <a:spLocks/>
          </p:cNvSpPr>
          <p:nvPr/>
        </p:nvSpPr>
        <p:spPr>
          <a:xfrm>
            <a:off x="792412" y="2420544"/>
            <a:ext cx="9113588" cy="3404913"/>
          </a:xfrm>
          <a:prstGeom prst="rect">
            <a:avLst/>
          </a:prstGeom>
        </p:spPr>
        <p:txBody>
          <a:bodyPr>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0675" indent="-320675">
              <a:defRPr/>
            </a:pPr>
            <a:r>
              <a:rPr lang="fr-FR" sz="1950" dirty="0">
                <a:solidFill>
                  <a:schemeClr val="tx1"/>
                </a:solidFill>
              </a:rPr>
              <a:t>Cinq domaines </a:t>
            </a:r>
          </a:p>
          <a:p>
            <a:pPr marL="1076325" lvl="3" indent="0">
              <a:buNone/>
              <a:defRPr/>
            </a:pPr>
            <a:endParaRPr lang="fr-FR" sz="1600" dirty="0"/>
          </a:p>
          <a:p>
            <a:pPr marL="769938" lvl="1" indent="-320675">
              <a:defRPr/>
            </a:pPr>
            <a:r>
              <a:rPr lang="fr-FR" sz="1800" dirty="0"/>
              <a:t>Calculs commerciaux et financiers (groupement 2)</a:t>
            </a:r>
          </a:p>
          <a:p>
            <a:pPr marL="449263" lvl="1" indent="0">
              <a:buNone/>
              <a:defRPr/>
            </a:pPr>
            <a:endParaRPr lang="fr-FR" sz="1800" dirty="0"/>
          </a:p>
          <a:p>
            <a:pPr marL="769938" lvl="1" indent="-320675">
              <a:defRPr/>
            </a:pPr>
            <a:r>
              <a:rPr lang="fr-FR" sz="1800" dirty="0"/>
              <a:t>Géométrie (groupement 1)</a:t>
            </a:r>
          </a:p>
          <a:p>
            <a:pPr marL="449263" lvl="1" indent="0">
              <a:buNone/>
              <a:defRPr/>
            </a:pPr>
            <a:r>
              <a:rPr lang="fr-FR" sz="1800" dirty="0"/>
              <a:t> </a:t>
            </a:r>
          </a:p>
          <a:p>
            <a:pPr marL="769938" lvl="1" indent="-320675">
              <a:defRPr/>
            </a:pPr>
            <a:r>
              <a:rPr lang="fr-FR" sz="1800" dirty="0"/>
              <a:t>Calculs numériques </a:t>
            </a:r>
          </a:p>
          <a:p>
            <a:pPr>
              <a:defRPr/>
            </a:pPr>
            <a:endParaRPr lang="fr-FR" sz="1950" dirty="0">
              <a:solidFill>
                <a:schemeClr val="tx1"/>
              </a:solidFill>
            </a:endParaRPr>
          </a:p>
          <a:p>
            <a:pPr marL="457200" lvl="1" indent="0">
              <a:buNone/>
              <a:defRPr/>
            </a:pPr>
            <a:endParaRPr lang="fr-FR" sz="1900" dirty="0"/>
          </a:p>
        </p:txBody>
      </p:sp>
      <p:sp>
        <p:nvSpPr>
          <p:cNvPr id="6" name="Rectangle 5"/>
          <p:cNvSpPr/>
          <p:nvPr/>
        </p:nvSpPr>
        <p:spPr>
          <a:xfrm>
            <a:off x="1383393" y="1069948"/>
            <a:ext cx="4191019" cy="461665"/>
          </a:xfrm>
          <a:prstGeom prst="rect">
            <a:avLst/>
          </a:prstGeom>
        </p:spPr>
        <p:txBody>
          <a:bodyPr wrap="none">
            <a:spAutoFit/>
          </a:bodyPr>
          <a:lstStyle/>
          <a:p>
            <a:r>
              <a:rPr lang="fr-FR" sz="2400" dirty="0">
                <a:solidFill>
                  <a:srgbClr val="00B0F0"/>
                </a:solidFill>
              </a:rPr>
              <a:t>Pour les classes préparant au CAP </a:t>
            </a:r>
          </a:p>
        </p:txBody>
      </p:sp>
      <p:sp>
        <p:nvSpPr>
          <p:cNvPr id="7" name="ZoneTexte 6">
            <a:extLst>
              <a:ext uri="{FF2B5EF4-FFF2-40B4-BE49-F238E27FC236}">
                <a16:creationId xmlns:a16="http://schemas.microsoft.com/office/drawing/2014/main" xmlns="" id="{32B36AB6-1229-0640-BEFA-02B4C9090998}"/>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extLst>
      <p:ext uri="{BB962C8B-B14F-4D97-AF65-F5344CB8AC3E}">
        <p14:creationId xmlns:p14="http://schemas.microsoft.com/office/powerpoint/2010/main" val="3514810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3393" y="625433"/>
            <a:ext cx="6770819" cy="430887"/>
          </a:xfrm>
        </p:spPr>
        <p:txBody>
          <a:bodyPr/>
          <a:lstStyle/>
          <a:p>
            <a:pPr fontAlgn="auto">
              <a:spcAft>
                <a:spcPts val="0"/>
              </a:spcAft>
              <a:defRPr/>
            </a:pPr>
            <a:r>
              <a:rPr lang="fr-FR" sz="2800" dirty="0"/>
              <a:t>Programme de </a:t>
            </a:r>
            <a:r>
              <a:rPr lang="fr-FR" sz="2800" dirty="0" err="1">
                <a:solidFill>
                  <a:srgbClr val="002060"/>
                </a:solidFill>
              </a:rPr>
              <a:t>MATHéMATIQUES</a:t>
            </a:r>
            <a:endParaRPr lang="fr-FR" sz="2800" dirty="0">
              <a:solidFill>
                <a:srgbClr val="0070C0"/>
              </a:solidFill>
            </a:endParaRPr>
          </a:p>
        </p:txBody>
      </p:sp>
      <p:sp>
        <p:nvSpPr>
          <p:cNvPr id="8" name="Espace réservé du texte 3"/>
          <p:cNvSpPr txBox="1">
            <a:spLocks/>
          </p:cNvSpPr>
          <p:nvPr/>
        </p:nvSpPr>
        <p:spPr>
          <a:xfrm>
            <a:off x="792412" y="2482181"/>
            <a:ext cx="9113588" cy="2115578"/>
          </a:xfrm>
          <a:prstGeom prst="rect">
            <a:avLst/>
          </a:prstGeom>
        </p:spPr>
        <p:txBody>
          <a:bodyPr>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8300" indent="-368300">
              <a:defRPr/>
            </a:pPr>
            <a:r>
              <a:rPr lang="fr-FR" sz="1950" dirty="0">
                <a:solidFill>
                  <a:schemeClr val="tx1"/>
                </a:solidFill>
              </a:rPr>
              <a:t>Deux modules </a:t>
            </a:r>
          </a:p>
          <a:p>
            <a:pPr marL="817563" lvl="1" indent="-368300">
              <a:defRPr/>
            </a:pPr>
            <a:r>
              <a:rPr lang="fr-FR" sz="1800" dirty="0">
                <a:solidFill>
                  <a:schemeClr val="tx1"/>
                </a:solidFill>
              </a:rPr>
              <a:t>Automatismes </a:t>
            </a:r>
          </a:p>
          <a:p>
            <a:pPr marL="817563" lvl="1" indent="-368300">
              <a:defRPr/>
            </a:pPr>
            <a:r>
              <a:rPr lang="fr-FR" sz="1800" dirty="0">
                <a:solidFill>
                  <a:schemeClr val="tx1"/>
                </a:solidFill>
              </a:rPr>
              <a:t>Algorithmique et programmation</a:t>
            </a:r>
          </a:p>
          <a:p>
            <a:pPr marL="449263" lvl="1" indent="0">
              <a:buNone/>
              <a:defRPr/>
            </a:pPr>
            <a:endParaRPr lang="fr-FR" sz="1950" dirty="0">
              <a:solidFill>
                <a:schemeClr val="tx1"/>
              </a:solidFill>
            </a:endParaRPr>
          </a:p>
          <a:p>
            <a:pPr marL="0" indent="0">
              <a:buNone/>
              <a:defRPr/>
            </a:pPr>
            <a:endParaRPr lang="fr-FR" sz="1950" dirty="0">
              <a:solidFill>
                <a:schemeClr val="tx1"/>
              </a:solidFill>
            </a:endParaRPr>
          </a:p>
          <a:p>
            <a:pPr marL="0" indent="0">
              <a:buNone/>
              <a:defRPr/>
            </a:pPr>
            <a:endParaRPr lang="fr-FR" sz="1950" dirty="0">
              <a:solidFill>
                <a:schemeClr val="tx1"/>
              </a:solidFill>
            </a:endParaRPr>
          </a:p>
          <a:p>
            <a:pPr marL="0" indent="0">
              <a:buNone/>
              <a:defRPr/>
            </a:pPr>
            <a:endParaRPr lang="fr-FR" sz="1900" dirty="0"/>
          </a:p>
          <a:p>
            <a:pPr marL="457200" lvl="1" indent="0">
              <a:buNone/>
              <a:defRPr/>
            </a:pPr>
            <a:endParaRPr lang="fr-FR" sz="1900" dirty="0"/>
          </a:p>
        </p:txBody>
      </p:sp>
      <p:sp>
        <p:nvSpPr>
          <p:cNvPr id="6" name="Rectangle 5"/>
          <p:cNvSpPr/>
          <p:nvPr/>
        </p:nvSpPr>
        <p:spPr>
          <a:xfrm>
            <a:off x="1383393" y="1069948"/>
            <a:ext cx="4191019" cy="461665"/>
          </a:xfrm>
          <a:prstGeom prst="rect">
            <a:avLst/>
          </a:prstGeom>
        </p:spPr>
        <p:txBody>
          <a:bodyPr wrap="none">
            <a:spAutoFit/>
          </a:bodyPr>
          <a:lstStyle/>
          <a:p>
            <a:r>
              <a:rPr lang="fr-FR" sz="2400" dirty="0">
                <a:solidFill>
                  <a:srgbClr val="00B0F0"/>
                </a:solidFill>
              </a:rPr>
              <a:t>Pour les classes préparant au CAP </a:t>
            </a:r>
          </a:p>
        </p:txBody>
      </p:sp>
      <p:sp>
        <p:nvSpPr>
          <p:cNvPr id="7" name="ZoneTexte 6">
            <a:extLst>
              <a:ext uri="{FF2B5EF4-FFF2-40B4-BE49-F238E27FC236}">
                <a16:creationId xmlns:a16="http://schemas.microsoft.com/office/drawing/2014/main" xmlns="" id="{C9EEC145-1DAC-104F-8C90-7F7BB6C8173C}"/>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extLst>
      <p:ext uri="{BB962C8B-B14F-4D97-AF65-F5344CB8AC3E}">
        <p14:creationId xmlns:p14="http://schemas.microsoft.com/office/powerpoint/2010/main" val="2524683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4390" y="577666"/>
            <a:ext cx="6770819" cy="430887"/>
          </a:xfrm>
        </p:spPr>
        <p:txBody>
          <a:bodyPr/>
          <a:lstStyle/>
          <a:p>
            <a:pPr fontAlgn="auto">
              <a:spcAft>
                <a:spcPts val="0"/>
              </a:spcAft>
              <a:defRPr/>
            </a:pPr>
            <a:r>
              <a:rPr lang="fr-FR" sz="2800" dirty="0"/>
              <a:t>Programme de </a:t>
            </a:r>
            <a:r>
              <a:rPr lang="fr-FR" sz="2800" dirty="0" err="1">
                <a:solidFill>
                  <a:srgbClr val="002060"/>
                </a:solidFill>
              </a:rPr>
              <a:t>MATHéMATIQUES</a:t>
            </a:r>
            <a:endParaRPr lang="fr-FR" sz="2800" dirty="0">
              <a:solidFill>
                <a:srgbClr val="0070C0"/>
              </a:solidFill>
            </a:endParaRPr>
          </a:p>
        </p:txBody>
      </p:sp>
      <p:sp>
        <p:nvSpPr>
          <p:cNvPr id="8" name="Espace réservé du texte 3"/>
          <p:cNvSpPr txBox="1">
            <a:spLocks/>
          </p:cNvSpPr>
          <p:nvPr/>
        </p:nvSpPr>
        <p:spPr>
          <a:xfrm>
            <a:off x="869629" y="2431110"/>
            <a:ext cx="9113588" cy="2237825"/>
          </a:xfrm>
          <a:prstGeom prst="rect">
            <a:avLst/>
          </a:prstGeom>
        </p:spPr>
        <p:txBody>
          <a:bodyPr>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1950" dirty="0">
                <a:solidFill>
                  <a:schemeClr val="tx1"/>
                </a:solidFill>
              </a:rPr>
              <a:t> Double objectif</a:t>
            </a:r>
          </a:p>
          <a:p>
            <a:pPr lvl="1">
              <a:defRPr/>
            </a:pPr>
            <a:r>
              <a:rPr lang="fr-FR" sz="1900" dirty="0"/>
              <a:t> Fournir des outils nécessaires pour une insertion professionnelle </a:t>
            </a:r>
          </a:p>
          <a:p>
            <a:pPr marL="722313" lvl="1" indent="-265113">
              <a:defRPr/>
            </a:pPr>
            <a:r>
              <a:rPr lang="fr-FR" sz="1900" dirty="0"/>
              <a:t>Développer des capacités d’abstraction, de raisonnement et de rigueur nécessaires pour la réussite dans l’enseignement supérieur</a:t>
            </a:r>
          </a:p>
          <a:p>
            <a:pPr marL="320675" indent="-320675">
              <a:defRPr/>
            </a:pPr>
            <a:endParaRPr lang="fr-FR" sz="1950" dirty="0">
              <a:solidFill>
                <a:schemeClr val="tx1"/>
              </a:solidFill>
            </a:endParaRPr>
          </a:p>
          <a:p>
            <a:pPr marL="320675" indent="-320675">
              <a:defRPr/>
            </a:pPr>
            <a:r>
              <a:rPr lang="fr-FR" sz="1950" dirty="0">
                <a:solidFill>
                  <a:schemeClr val="tx1"/>
                </a:solidFill>
              </a:rPr>
              <a:t>Consolidation des compétences du programme de cycle 4 à travers la résolution de problèmes</a:t>
            </a:r>
          </a:p>
          <a:p>
            <a:pPr marL="320675" indent="-320675">
              <a:defRPr/>
            </a:pPr>
            <a:endParaRPr lang="fr-FR" sz="1950" dirty="0">
              <a:solidFill>
                <a:schemeClr val="tx1"/>
              </a:solidFill>
            </a:endParaRPr>
          </a:p>
          <a:p>
            <a:pPr marL="320675" indent="-320675">
              <a:defRPr/>
            </a:pPr>
            <a:r>
              <a:rPr lang="fr-FR" sz="1950" dirty="0">
                <a:solidFill>
                  <a:schemeClr val="tx1"/>
                </a:solidFill>
              </a:rPr>
              <a:t>Introduction de notions nouvelles prolongées au cycle terminal</a:t>
            </a:r>
          </a:p>
          <a:p>
            <a:pPr marL="457200" lvl="1" indent="0">
              <a:buNone/>
              <a:defRPr/>
            </a:pPr>
            <a:endParaRPr lang="fr-FR" sz="1900" dirty="0"/>
          </a:p>
        </p:txBody>
      </p:sp>
      <p:sp>
        <p:nvSpPr>
          <p:cNvPr id="6" name="Rectangle 5"/>
          <p:cNvSpPr/>
          <p:nvPr/>
        </p:nvSpPr>
        <p:spPr>
          <a:xfrm>
            <a:off x="1383393" y="1069948"/>
            <a:ext cx="5072222" cy="461665"/>
          </a:xfrm>
          <a:prstGeom prst="rect">
            <a:avLst/>
          </a:prstGeom>
        </p:spPr>
        <p:txBody>
          <a:bodyPr wrap="none">
            <a:spAutoFit/>
          </a:bodyPr>
          <a:lstStyle/>
          <a:p>
            <a:r>
              <a:rPr lang="fr-FR" sz="2400" dirty="0">
                <a:solidFill>
                  <a:srgbClr val="00B0F0"/>
                </a:solidFill>
              </a:rPr>
              <a:t>Pour la classe de seconde professionnelle </a:t>
            </a:r>
          </a:p>
        </p:txBody>
      </p:sp>
      <p:sp>
        <p:nvSpPr>
          <p:cNvPr id="7" name="ZoneTexte 6">
            <a:extLst>
              <a:ext uri="{FF2B5EF4-FFF2-40B4-BE49-F238E27FC236}">
                <a16:creationId xmlns:a16="http://schemas.microsoft.com/office/drawing/2014/main" xmlns="" id="{5333C7E5-3895-8142-B550-AB205CF770C5}"/>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extLst>
      <p:ext uri="{BB962C8B-B14F-4D97-AF65-F5344CB8AC3E}">
        <p14:creationId xmlns:p14="http://schemas.microsoft.com/office/powerpoint/2010/main" val="33677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3"/>
          <p:cNvSpPr txBox="1">
            <a:spLocks/>
          </p:cNvSpPr>
          <p:nvPr/>
        </p:nvSpPr>
        <p:spPr>
          <a:xfrm>
            <a:off x="1062234" y="2296444"/>
            <a:ext cx="9113588" cy="3804553"/>
          </a:xfrm>
          <a:prstGeom prst="rect">
            <a:avLst/>
          </a:prstGeom>
        </p:spPr>
        <p:txBody>
          <a:bodyPr>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0675" indent="-320675">
              <a:defRPr/>
            </a:pPr>
            <a:r>
              <a:rPr lang="fr-FR" sz="1950" dirty="0">
                <a:solidFill>
                  <a:schemeClr val="tx1"/>
                </a:solidFill>
              </a:rPr>
              <a:t>Trois domaines </a:t>
            </a:r>
          </a:p>
          <a:p>
            <a:pPr marL="0" indent="0">
              <a:buNone/>
              <a:defRPr/>
            </a:pPr>
            <a:endParaRPr lang="fr-FR" sz="800" dirty="0">
              <a:solidFill>
                <a:schemeClr val="tx1"/>
              </a:solidFill>
            </a:endParaRPr>
          </a:p>
          <a:p>
            <a:pPr marL="769938" lvl="1" indent="-320675">
              <a:defRPr/>
            </a:pPr>
            <a:r>
              <a:rPr lang="fr-FR" sz="1800" dirty="0"/>
              <a:t>Statistique - Probabilités</a:t>
            </a:r>
          </a:p>
          <a:p>
            <a:pPr marL="1558925" lvl="3" indent="-482600">
              <a:defRPr/>
            </a:pPr>
            <a:r>
              <a:rPr lang="fr-FR" sz="1600" dirty="0"/>
              <a:t>Statistique à une variable</a:t>
            </a:r>
          </a:p>
          <a:p>
            <a:pPr marL="1558925" lvl="3" indent="-482600">
              <a:defRPr/>
            </a:pPr>
            <a:r>
              <a:rPr lang="fr-FR" sz="1600" dirty="0"/>
              <a:t>Fluctuations d’une fréquence selon les échantillons, probabilités</a:t>
            </a:r>
          </a:p>
          <a:p>
            <a:pPr marL="1076325" lvl="3" indent="0">
              <a:buNone/>
              <a:defRPr/>
            </a:pPr>
            <a:endParaRPr lang="fr-FR" sz="1600" dirty="0"/>
          </a:p>
          <a:p>
            <a:pPr marL="769938" lvl="1" indent="-320675">
              <a:defRPr/>
            </a:pPr>
            <a:r>
              <a:rPr lang="fr-FR" sz="1800" dirty="0"/>
              <a:t>Algèbre - Analyse</a:t>
            </a:r>
          </a:p>
          <a:p>
            <a:pPr marL="1558925" lvl="3" indent="-482600">
              <a:defRPr/>
            </a:pPr>
            <a:r>
              <a:rPr lang="fr-FR" sz="1600" dirty="0"/>
              <a:t>Résolution d’un problème du premier degré</a:t>
            </a:r>
          </a:p>
          <a:p>
            <a:pPr marL="1558925" lvl="3" indent="-482600">
              <a:defRPr/>
            </a:pPr>
            <a:r>
              <a:rPr lang="fr-FR" sz="1600" dirty="0"/>
              <a:t>Fonctions</a:t>
            </a:r>
          </a:p>
          <a:p>
            <a:pPr marL="1558925" lvl="3" indent="-482600">
              <a:defRPr/>
            </a:pPr>
            <a:r>
              <a:rPr lang="fr-FR" sz="1600" dirty="0"/>
              <a:t>Calculs commerciaux et financiers (pour les spécialités sans PC)</a:t>
            </a:r>
          </a:p>
          <a:p>
            <a:pPr marL="1076325" lvl="3" indent="0">
              <a:buNone/>
              <a:defRPr/>
            </a:pPr>
            <a:endParaRPr lang="fr-FR" sz="1600" dirty="0"/>
          </a:p>
          <a:p>
            <a:pPr marL="769938" lvl="1" indent="-320675">
              <a:defRPr/>
            </a:pPr>
            <a:r>
              <a:rPr lang="fr-FR" sz="1800" dirty="0"/>
              <a:t>Géométrie</a:t>
            </a:r>
            <a:endParaRPr lang="fr-FR" sz="1600" dirty="0"/>
          </a:p>
          <a:p>
            <a:pPr marL="449263" lvl="1" indent="0">
              <a:buNone/>
              <a:defRPr/>
            </a:pPr>
            <a:endParaRPr lang="fr-FR" sz="1950" dirty="0"/>
          </a:p>
          <a:p>
            <a:pPr>
              <a:defRPr/>
            </a:pPr>
            <a:endParaRPr lang="fr-FR" sz="1950" dirty="0">
              <a:solidFill>
                <a:schemeClr val="tx1"/>
              </a:solidFill>
            </a:endParaRPr>
          </a:p>
          <a:p>
            <a:pPr marL="457200" lvl="1" indent="0">
              <a:buNone/>
              <a:defRPr/>
            </a:pPr>
            <a:endParaRPr lang="fr-FR" sz="1900" dirty="0"/>
          </a:p>
        </p:txBody>
      </p:sp>
      <p:sp>
        <p:nvSpPr>
          <p:cNvPr id="7" name="Titre 1">
            <a:extLst>
              <a:ext uri="{FF2B5EF4-FFF2-40B4-BE49-F238E27FC236}">
                <a16:creationId xmlns:a16="http://schemas.microsoft.com/office/drawing/2014/main" xmlns="" id="{EF3EC4DE-5DBA-D64C-8603-EE1584058995}"/>
              </a:ext>
            </a:extLst>
          </p:cNvPr>
          <p:cNvSpPr txBox="1">
            <a:spLocks/>
          </p:cNvSpPr>
          <p:nvPr/>
        </p:nvSpPr>
        <p:spPr>
          <a:xfrm>
            <a:off x="1414390" y="577666"/>
            <a:ext cx="6770819" cy="430887"/>
          </a:xfrm>
          <a:prstGeom prst="rect">
            <a:avLst/>
          </a:prstGeom>
        </p:spPr>
        <p:txBody>
          <a:bodyPr vert="horz" wrap="square" lIns="0" tIns="0" rIns="0" bIns="0" rtlCol="0" anchor="ctr">
            <a:spAutoFit/>
          </a:bodyPr>
          <a:lstStyle>
            <a:lvl1pPr algn="l" defTabSz="495273" rtl="0" fontAlgn="base">
              <a:spcBef>
                <a:spcPct val="0"/>
              </a:spcBef>
              <a:spcAft>
                <a:spcPct val="0"/>
              </a:spcAft>
              <a:defRPr sz="2600" b="1" kern="1200" cap="all">
                <a:solidFill>
                  <a:srgbClr val="283583"/>
                </a:solidFill>
                <a:latin typeface="Arial Narrow"/>
                <a:ea typeface="+mj-ea"/>
                <a:cs typeface="+mj-cs"/>
              </a:defRPr>
            </a:lvl1pPr>
            <a:lvl2pPr algn="l" defTabSz="495273" rtl="0" fontAlgn="base">
              <a:spcBef>
                <a:spcPct val="0"/>
              </a:spcBef>
              <a:spcAft>
                <a:spcPct val="0"/>
              </a:spcAft>
              <a:defRPr sz="2600" b="1">
                <a:solidFill>
                  <a:srgbClr val="283583"/>
                </a:solidFill>
                <a:latin typeface="Arial Narrow" panose="020B0606020202030204" pitchFamily="34" charset="0"/>
              </a:defRPr>
            </a:lvl2pPr>
            <a:lvl3pPr algn="l" defTabSz="495273" rtl="0" fontAlgn="base">
              <a:spcBef>
                <a:spcPct val="0"/>
              </a:spcBef>
              <a:spcAft>
                <a:spcPct val="0"/>
              </a:spcAft>
              <a:defRPr sz="2600" b="1">
                <a:solidFill>
                  <a:srgbClr val="283583"/>
                </a:solidFill>
                <a:latin typeface="Arial Narrow" panose="020B0606020202030204" pitchFamily="34" charset="0"/>
              </a:defRPr>
            </a:lvl3pPr>
            <a:lvl4pPr algn="l" defTabSz="495273" rtl="0" fontAlgn="base">
              <a:spcBef>
                <a:spcPct val="0"/>
              </a:spcBef>
              <a:spcAft>
                <a:spcPct val="0"/>
              </a:spcAft>
              <a:defRPr sz="2600" b="1">
                <a:solidFill>
                  <a:srgbClr val="283583"/>
                </a:solidFill>
                <a:latin typeface="Arial Narrow" panose="020B0606020202030204" pitchFamily="34" charset="0"/>
              </a:defRPr>
            </a:lvl4pPr>
            <a:lvl5pPr algn="l" defTabSz="495273" rtl="0" fontAlgn="base">
              <a:spcBef>
                <a:spcPct val="0"/>
              </a:spcBef>
              <a:spcAft>
                <a:spcPct val="0"/>
              </a:spcAft>
              <a:defRPr sz="2600" b="1">
                <a:solidFill>
                  <a:srgbClr val="283583"/>
                </a:solidFill>
                <a:latin typeface="Arial Narrow" panose="020B0606020202030204" pitchFamily="34" charset="0"/>
              </a:defRPr>
            </a:lvl5pPr>
            <a:lvl6pPr marL="495273" algn="l" defTabSz="495273" rtl="0" fontAlgn="base">
              <a:spcBef>
                <a:spcPct val="0"/>
              </a:spcBef>
              <a:spcAft>
                <a:spcPct val="0"/>
              </a:spcAft>
              <a:defRPr sz="2600" b="1">
                <a:solidFill>
                  <a:srgbClr val="283583"/>
                </a:solidFill>
                <a:latin typeface="Arial Narrow" panose="020B0606020202030204" pitchFamily="34" charset="0"/>
              </a:defRPr>
            </a:lvl6pPr>
            <a:lvl7pPr marL="990545" algn="l" defTabSz="495273" rtl="0" fontAlgn="base">
              <a:spcBef>
                <a:spcPct val="0"/>
              </a:spcBef>
              <a:spcAft>
                <a:spcPct val="0"/>
              </a:spcAft>
              <a:defRPr sz="2600" b="1">
                <a:solidFill>
                  <a:srgbClr val="283583"/>
                </a:solidFill>
                <a:latin typeface="Arial Narrow" panose="020B0606020202030204" pitchFamily="34" charset="0"/>
              </a:defRPr>
            </a:lvl7pPr>
            <a:lvl8pPr marL="1485817" algn="l" defTabSz="495273" rtl="0" fontAlgn="base">
              <a:spcBef>
                <a:spcPct val="0"/>
              </a:spcBef>
              <a:spcAft>
                <a:spcPct val="0"/>
              </a:spcAft>
              <a:defRPr sz="2600" b="1">
                <a:solidFill>
                  <a:srgbClr val="283583"/>
                </a:solidFill>
                <a:latin typeface="Arial Narrow" panose="020B0606020202030204" pitchFamily="34" charset="0"/>
              </a:defRPr>
            </a:lvl8pPr>
            <a:lvl9pPr marL="1981089" algn="l" defTabSz="495273" rtl="0" fontAlgn="base">
              <a:spcBef>
                <a:spcPct val="0"/>
              </a:spcBef>
              <a:spcAft>
                <a:spcPct val="0"/>
              </a:spcAft>
              <a:defRPr sz="2600" b="1">
                <a:solidFill>
                  <a:srgbClr val="283583"/>
                </a:solidFill>
                <a:latin typeface="Arial Narrow" panose="020B0606020202030204" pitchFamily="34" charset="0"/>
              </a:defRPr>
            </a:lvl9pPr>
          </a:lstStyle>
          <a:p>
            <a:pPr eaLnBrk="1" fontAlgn="auto" hangingPunct="1">
              <a:spcAft>
                <a:spcPts val="0"/>
              </a:spcAft>
              <a:defRPr/>
            </a:pPr>
            <a:r>
              <a:rPr lang="fr-FR" sz="2800" dirty="0"/>
              <a:t>Programme de </a:t>
            </a:r>
            <a:r>
              <a:rPr lang="fr-FR" sz="2800" dirty="0" err="1">
                <a:solidFill>
                  <a:srgbClr val="002060"/>
                </a:solidFill>
              </a:rPr>
              <a:t>MATHéMATIQUES</a:t>
            </a:r>
            <a:endParaRPr lang="fr-FR" sz="2800" dirty="0">
              <a:solidFill>
                <a:srgbClr val="0070C0"/>
              </a:solidFill>
            </a:endParaRPr>
          </a:p>
        </p:txBody>
      </p:sp>
      <p:sp>
        <p:nvSpPr>
          <p:cNvPr id="6" name="Rectangle 5"/>
          <p:cNvSpPr/>
          <p:nvPr/>
        </p:nvSpPr>
        <p:spPr>
          <a:xfrm>
            <a:off x="1383393" y="1069948"/>
            <a:ext cx="5001690" cy="461665"/>
          </a:xfrm>
          <a:prstGeom prst="rect">
            <a:avLst/>
          </a:prstGeom>
        </p:spPr>
        <p:txBody>
          <a:bodyPr wrap="none">
            <a:spAutoFit/>
          </a:bodyPr>
          <a:lstStyle/>
          <a:p>
            <a:r>
              <a:rPr lang="fr-FR" sz="2400" dirty="0">
                <a:solidFill>
                  <a:srgbClr val="00B0F0"/>
                </a:solidFill>
              </a:rPr>
              <a:t>Pour la classe de seconde professionnelle </a:t>
            </a:r>
          </a:p>
        </p:txBody>
      </p:sp>
      <p:sp>
        <p:nvSpPr>
          <p:cNvPr id="9" name="ZoneTexte 8">
            <a:extLst>
              <a:ext uri="{FF2B5EF4-FFF2-40B4-BE49-F238E27FC236}">
                <a16:creationId xmlns:a16="http://schemas.microsoft.com/office/drawing/2014/main" xmlns="" id="{3E79099E-0FBF-B04B-B6ED-7C5158146884}"/>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extLst>
      <p:ext uri="{BB962C8B-B14F-4D97-AF65-F5344CB8AC3E}">
        <p14:creationId xmlns:p14="http://schemas.microsoft.com/office/powerpoint/2010/main" val="3475515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3"/>
          <p:cNvSpPr txBox="1">
            <a:spLocks/>
          </p:cNvSpPr>
          <p:nvPr/>
        </p:nvSpPr>
        <p:spPr>
          <a:xfrm>
            <a:off x="1062234" y="2296445"/>
            <a:ext cx="9113588" cy="2260566"/>
          </a:xfrm>
          <a:prstGeom prst="rect">
            <a:avLst/>
          </a:prstGeom>
        </p:spPr>
        <p:txBody>
          <a:bodyPr>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8300" indent="-368300">
              <a:defRPr/>
            </a:pPr>
            <a:r>
              <a:rPr lang="fr-FR" sz="1950" dirty="0">
                <a:solidFill>
                  <a:schemeClr val="tx1"/>
                </a:solidFill>
              </a:rPr>
              <a:t>Trois modules </a:t>
            </a:r>
            <a:r>
              <a:rPr lang="fr-FR" sz="1800" dirty="0"/>
              <a:t> </a:t>
            </a:r>
          </a:p>
          <a:p>
            <a:pPr marL="817563" lvl="1" indent="-368300">
              <a:defRPr/>
            </a:pPr>
            <a:r>
              <a:rPr lang="fr-FR" sz="1800" dirty="0"/>
              <a:t>Algorithmique et programmation</a:t>
            </a:r>
          </a:p>
          <a:p>
            <a:pPr marL="817563" lvl="1" indent="-368300">
              <a:defRPr/>
            </a:pPr>
            <a:r>
              <a:rPr lang="fr-FR" sz="1800" dirty="0"/>
              <a:t>Automatismes</a:t>
            </a:r>
          </a:p>
          <a:p>
            <a:pPr marL="817563" lvl="1" indent="-368300">
              <a:defRPr/>
            </a:pPr>
            <a:r>
              <a:rPr lang="fr-FR" sz="1800" dirty="0"/>
              <a:t>Vocabulaire ensembliste et logique</a:t>
            </a:r>
          </a:p>
          <a:p>
            <a:pPr marL="449263" lvl="1" indent="0">
              <a:buNone/>
              <a:defRPr/>
            </a:pPr>
            <a:endParaRPr lang="fr-FR" sz="1950" dirty="0"/>
          </a:p>
          <a:p>
            <a:pPr>
              <a:defRPr/>
            </a:pPr>
            <a:endParaRPr lang="fr-FR" sz="1950" dirty="0">
              <a:solidFill>
                <a:schemeClr val="tx1"/>
              </a:solidFill>
            </a:endParaRPr>
          </a:p>
          <a:p>
            <a:pPr marL="457200" lvl="1" indent="0">
              <a:buNone/>
              <a:defRPr/>
            </a:pPr>
            <a:endParaRPr lang="fr-FR" sz="1900" dirty="0"/>
          </a:p>
        </p:txBody>
      </p:sp>
      <p:sp>
        <p:nvSpPr>
          <p:cNvPr id="7" name="Titre 1">
            <a:extLst>
              <a:ext uri="{FF2B5EF4-FFF2-40B4-BE49-F238E27FC236}">
                <a16:creationId xmlns:a16="http://schemas.microsoft.com/office/drawing/2014/main" xmlns="" id="{EF3EC4DE-5DBA-D64C-8603-EE1584058995}"/>
              </a:ext>
            </a:extLst>
          </p:cNvPr>
          <p:cNvSpPr txBox="1">
            <a:spLocks/>
          </p:cNvSpPr>
          <p:nvPr/>
        </p:nvSpPr>
        <p:spPr>
          <a:xfrm>
            <a:off x="1414390" y="577666"/>
            <a:ext cx="6770819" cy="430887"/>
          </a:xfrm>
          <a:prstGeom prst="rect">
            <a:avLst/>
          </a:prstGeom>
        </p:spPr>
        <p:txBody>
          <a:bodyPr vert="horz" wrap="square" lIns="0" tIns="0" rIns="0" bIns="0" rtlCol="0" anchor="ctr">
            <a:spAutoFit/>
          </a:bodyPr>
          <a:lstStyle>
            <a:lvl1pPr algn="l" defTabSz="495273" rtl="0" fontAlgn="base">
              <a:spcBef>
                <a:spcPct val="0"/>
              </a:spcBef>
              <a:spcAft>
                <a:spcPct val="0"/>
              </a:spcAft>
              <a:defRPr sz="2600" b="1" kern="1200" cap="all">
                <a:solidFill>
                  <a:srgbClr val="283583"/>
                </a:solidFill>
                <a:latin typeface="Arial Narrow"/>
                <a:ea typeface="+mj-ea"/>
                <a:cs typeface="+mj-cs"/>
              </a:defRPr>
            </a:lvl1pPr>
            <a:lvl2pPr algn="l" defTabSz="495273" rtl="0" fontAlgn="base">
              <a:spcBef>
                <a:spcPct val="0"/>
              </a:spcBef>
              <a:spcAft>
                <a:spcPct val="0"/>
              </a:spcAft>
              <a:defRPr sz="2600" b="1">
                <a:solidFill>
                  <a:srgbClr val="283583"/>
                </a:solidFill>
                <a:latin typeface="Arial Narrow" panose="020B0606020202030204" pitchFamily="34" charset="0"/>
              </a:defRPr>
            </a:lvl2pPr>
            <a:lvl3pPr algn="l" defTabSz="495273" rtl="0" fontAlgn="base">
              <a:spcBef>
                <a:spcPct val="0"/>
              </a:spcBef>
              <a:spcAft>
                <a:spcPct val="0"/>
              </a:spcAft>
              <a:defRPr sz="2600" b="1">
                <a:solidFill>
                  <a:srgbClr val="283583"/>
                </a:solidFill>
                <a:latin typeface="Arial Narrow" panose="020B0606020202030204" pitchFamily="34" charset="0"/>
              </a:defRPr>
            </a:lvl3pPr>
            <a:lvl4pPr algn="l" defTabSz="495273" rtl="0" fontAlgn="base">
              <a:spcBef>
                <a:spcPct val="0"/>
              </a:spcBef>
              <a:spcAft>
                <a:spcPct val="0"/>
              </a:spcAft>
              <a:defRPr sz="2600" b="1">
                <a:solidFill>
                  <a:srgbClr val="283583"/>
                </a:solidFill>
                <a:latin typeface="Arial Narrow" panose="020B0606020202030204" pitchFamily="34" charset="0"/>
              </a:defRPr>
            </a:lvl4pPr>
            <a:lvl5pPr algn="l" defTabSz="495273" rtl="0" fontAlgn="base">
              <a:spcBef>
                <a:spcPct val="0"/>
              </a:spcBef>
              <a:spcAft>
                <a:spcPct val="0"/>
              </a:spcAft>
              <a:defRPr sz="2600" b="1">
                <a:solidFill>
                  <a:srgbClr val="283583"/>
                </a:solidFill>
                <a:latin typeface="Arial Narrow" panose="020B0606020202030204" pitchFamily="34" charset="0"/>
              </a:defRPr>
            </a:lvl5pPr>
            <a:lvl6pPr marL="495273" algn="l" defTabSz="495273" rtl="0" fontAlgn="base">
              <a:spcBef>
                <a:spcPct val="0"/>
              </a:spcBef>
              <a:spcAft>
                <a:spcPct val="0"/>
              </a:spcAft>
              <a:defRPr sz="2600" b="1">
                <a:solidFill>
                  <a:srgbClr val="283583"/>
                </a:solidFill>
                <a:latin typeface="Arial Narrow" panose="020B0606020202030204" pitchFamily="34" charset="0"/>
              </a:defRPr>
            </a:lvl6pPr>
            <a:lvl7pPr marL="990545" algn="l" defTabSz="495273" rtl="0" fontAlgn="base">
              <a:spcBef>
                <a:spcPct val="0"/>
              </a:spcBef>
              <a:spcAft>
                <a:spcPct val="0"/>
              </a:spcAft>
              <a:defRPr sz="2600" b="1">
                <a:solidFill>
                  <a:srgbClr val="283583"/>
                </a:solidFill>
                <a:latin typeface="Arial Narrow" panose="020B0606020202030204" pitchFamily="34" charset="0"/>
              </a:defRPr>
            </a:lvl7pPr>
            <a:lvl8pPr marL="1485817" algn="l" defTabSz="495273" rtl="0" fontAlgn="base">
              <a:spcBef>
                <a:spcPct val="0"/>
              </a:spcBef>
              <a:spcAft>
                <a:spcPct val="0"/>
              </a:spcAft>
              <a:defRPr sz="2600" b="1">
                <a:solidFill>
                  <a:srgbClr val="283583"/>
                </a:solidFill>
                <a:latin typeface="Arial Narrow" panose="020B0606020202030204" pitchFamily="34" charset="0"/>
              </a:defRPr>
            </a:lvl8pPr>
            <a:lvl9pPr marL="1981089" algn="l" defTabSz="495273" rtl="0" fontAlgn="base">
              <a:spcBef>
                <a:spcPct val="0"/>
              </a:spcBef>
              <a:spcAft>
                <a:spcPct val="0"/>
              </a:spcAft>
              <a:defRPr sz="2600" b="1">
                <a:solidFill>
                  <a:srgbClr val="283583"/>
                </a:solidFill>
                <a:latin typeface="Arial Narrow" panose="020B0606020202030204" pitchFamily="34" charset="0"/>
              </a:defRPr>
            </a:lvl9pPr>
          </a:lstStyle>
          <a:p>
            <a:pPr eaLnBrk="1" fontAlgn="auto" hangingPunct="1">
              <a:spcAft>
                <a:spcPts val="0"/>
              </a:spcAft>
              <a:defRPr/>
            </a:pPr>
            <a:r>
              <a:rPr lang="fr-FR" sz="2800" dirty="0"/>
              <a:t>Programme de </a:t>
            </a:r>
            <a:r>
              <a:rPr lang="fr-FR" sz="2800" dirty="0" err="1">
                <a:solidFill>
                  <a:srgbClr val="002060"/>
                </a:solidFill>
              </a:rPr>
              <a:t>MATHéMATIQUES</a:t>
            </a:r>
            <a:endParaRPr lang="fr-FR" sz="2800" dirty="0">
              <a:solidFill>
                <a:srgbClr val="0070C0"/>
              </a:solidFill>
            </a:endParaRPr>
          </a:p>
        </p:txBody>
      </p:sp>
      <p:sp>
        <p:nvSpPr>
          <p:cNvPr id="6" name="Rectangle 5"/>
          <p:cNvSpPr/>
          <p:nvPr/>
        </p:nvSpPr>
        <p:spPr>
          <a:xfrm>
            <a:off x="1383393" y="1069948"/>
            <a:ext cx="5001690" cy="461665"/>
          </a:xfrm>
          <a:prstGeom prst="rect">
            <a:avLst/>
          </a:prstGeom>
        </p:spPr>
        <p:txBody>
          <a:bodyPr wrap="none">
            <a:spAutoFit/>
          </a:bodyPr>
          <a:lstStyle/>
          <a:p>
            <a:r>
              <a:rPr lang="fr-FR" sz="2400" dirty="0">
                <a:solidFill>
                  <a:srgbClr val="00B0F0"/>
                </a:solidFill>
              </a:rPr>
              <a:t>Pour la classe de seconde professionnelle </a:t>
            </a:r>
          </a:p>
        </p:txBody>
      </p:sp>
      <p:sp>
        <p:nvSpPr>
          <p:cNvPr id="10" name="ZoneTexte 9">
            <a:extLst>
              <a:ext uri="{FF2B5EF4-FFF2-40B4-BE49-F238E27FC236}">
                <a16:creationId xmlns:a16="http://schemas.microsoft.com/office/drawing/2014/main" xmlns="" id="{88CCD337-A64F-4A44-8489-055A825B8E66}"/>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2</a:t>
            </a:r>
          </a:p>
        </p:txBody>
      </p:sp>
    </p:spTree>
    <p:extLst>
      <p:ext uri="{BB962C8B-B14F-4D97-AF65-F5344CB8AC3E}">
        <p14:creationId xmlns:p14="http://schemas.microsoft.com/office/powerpoint/2010/main" val="734792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368" y="610557"/>
            <a:ext cx="6770819" cy="400110"/>
          </a:xfrm>
        </p:spPr>
        <p:txBody>
          <a:bodyPr/>
          <a:lstStyle/>
          <a:p>
            <a:pPr fontAlgn="auto">
              <a:spcAft>
                <a:spcPts val="0"/>
              </a:spcAft>
              <a:defRPr/>
            </a:pPr>
            <a:r>
              <a:rPr lang="fr-FR" dirty="0">
                <a:solidFill>
                  <a:srgbClr val="0070C0"/>
                </a:solidFill>
              </a:rPr>
              <a:t>DÉROULEMENT</a:t>
            </a:r>
          </a:p>
        </p:txBody>
      </p:sp>
      <p:sp>
        <p:nvSpPr>
          <p:cNvPr id="9" name="Espace réservé du contenu 2"/>
          <p:cNvSpPr txBox="1">
            <a:spLocks/>
          </p:cNvSpPr>
          <p:nvPr/>
        </p:nvSpPr>
        <p:spPr>
          <a:xfrm>
            <a:off x="1559856" y="2337860"/>
            <a:ext cx="8538765" cy="3365516"/>
          </a:xfrm>
          <a:prstGeom prst="rect">
            <a:avLst/>
          </a:prstGeom>
        </p:spPr>
        <p:txBody>
          <a:bodyPr/>
          <a:lstStyle>
            <a:lvl1pPr algn="l" defTabSz="457200" rtl="0" fontAlgn="base">
              <a:spcBef>
                <a:spcPct val="0"/>
              </a:spcBef>
              <a:spcAft>
                <a:spcPct val="0"/>
              </a:spcAft>
              <a:defRPr sz="1200" kern="1200">
                <a:solidFill>
                  <a:schemeClr val="tx1"/>
                </a:solidFill>
                <a:latin typeface="Arial Narrow"/>
                <a:ea typeface="+mn-ea"/>
                <a:cs typeface="+mn-cs"/>
              </a:defRPr>
            </a:lvl1pPr>
            <a:lvl2pPr indent="-179388" algn="l" defTabSz="457200" rtl="0" fontAlgn="base">
              <a:spcBef>
                <a:spcPct val="0"/>
              </a:spcBef>
              <a:spcAft>
                <a:spcPct val="0"/>
              </a:spcAft>
              <a:buClr>
                <a:srgbClr val="283583"/>
              </a:buClr>
              <a:buSzPct val="100000"/>
              <a:buBlip>
                <a:blip r:embed="rId3"/>
              </a:buBlip>
              <a:defRPr sz="1200" kern="1200">
                <a:solidFill>
                  <a:schemeClr val="tx1"/>
                </a:solidFill>
                <a:latin typeface="Arial Narrow"/>
                <a:ea typeface="+mn-ea"/>
                <a:cs typeface="+mn-cs"/>
              </a:defRPr>
            </a:lvl2pPr>
            <a:lvl3pPr marL="539750" indent="-179388" algn="l" defTabSz="457200" rtl="0" fontAlgn="base">
              <a:spcBef>
                <a:spcPct val="0"/>
              </a:spcBef>
              <a:spcAft>
                <a:spcPct val="0"/>
              </a:spcAft>
              <a:buClr>
                <a:srgbClr val="4E75B0"/>
              </a:buClr>
              <a:buSzPct val="100000"/>
              <a:buBlip>
                <a:blip r:embed="rId4"/>
              </a:buBlip>
              <a:defRPr sz="1200" kern="1200">
                <a:solidFill>
                  <a:schemeClr val="tx1"/>
                </a:solidFill>
                <a:latin typeface="Arial Narrow"/>
                <a:ea typeface="+mn-ea"/>
                <a:cs typeface="+mn-cs"/>
              </a:defRPr>
            </a:lvl3pPr>
            <a:lvl4pPr marL="1079500" indent="-228600" algn="l" defTabSz="457200" rtl="0" fontAlgn="base">
              <a:spcBef>
                <a:spcPct val="0"/>
              </a:spcBef>
              <a:spcAft>
                <a:spcPct val="0"/>
              </a:spcAft>
              <a:buClr>
                <a:srgbClr val="879AC6"/>
              </a:buClr>
              <a:buSzPct val="200000"/>
              <a:buFont typeface="Arial" panose="020B0604020202020204" pitchFamily="34" charset="0"/>
              <a:buChar char="•"/>
              <a:defRPr sz="1200" kern="1200">
                <a:solidFill>
                  <a:schemeClr val="tx1"/>
                </a:solidFill>
                <a:latin typeface="Arial Narrow"/>
                <a:ea typeface="+mn-ea"/>
                <a:cs typeface="+mn-cs"/>
              </a:defRPr>
            </a:lvl4pPr>
            <a:lvl5pPr marL="2057400" indent="-228600" algn="l" defTabSz="457200" rtl="0" fontAlgn="base">
              <a:spcBef>
                <a:spcPct val="0"/>
              </a:spcBef>
              <a:spcAft>
                <a:spcPct val="0"/>
              </a:spcAft>
              <a:buFont typeface="Lucida Grande"/>
              <a:buChar char="-"/>
              <a:defRPr sz="1400" kern="1200">
                <a:solidFill>
                  <a:schemeClr val="tx1"/>
                </a:solidFill>
                <a:latin typeface="Arial Narrow"/>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eaLnBrk="1" hangingPunct="1">
              <a:buNone/>
            </a:pPr>
            <a:r>
              <a:rPr lang="fr-FR" altLang="fr-FR" sz="1950" dirty="0">
                <a:latin typeface="Arial" panose="020B0604020202020204" pitchFamily="34" charset="0"/>
                <a:cs typeface="Arial" panose="020B0604020202020204" pitchFamily="34" charset="0"/>
              </a:rPr>
              <a:t>1 - Les préambules communs</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0" lvl="1" indent="0" eaLnBrk="1" hangingPunct="1">
              <a:buNone/>
            </a:pPr>
            <a:r>
              <a:rPr lang="fr-FR" altLang="fr-FR" sz="1950" dirty="0">
                <a:latin typeface="Arial" panose="020B0604020202020204" pitchFamily="34" charset="0"/>
                <a:cs typeface="Arial" panose="020B0604020202020204" pitchFamily="34" charset="0"/>
              </a:rPr>
              <a:t>2 - Les programmes de mathématiques (CAP et 2</a:t>
            </a:r>
            <a:r>
              <a:rPr lang="fr-FR" altLang="fr-FR" sz="1950" baseline="30000" dirty="0">
                <a:latin typeface="Arial" panose="020B0604020202020204" pitchFamily="34" charset="0"/>
                <a:cs typeface="Arial" panose="020B0604020202020204" pitchFamily="34" charset="0"/>
              </a:rPr>
              <a:t>nde</a:t>
            </a:r>
            <a:r>
              <a:rPr lang="fr-FR" altLang="fr-FR" sz="1950" dirty="0">
                <a:latin typeface="Arial" panose="020B0604020202020204" pitchFamily="34" charset="0"/>
                <a:cs typeface="Arial" panose="020B0604020202020204" pitchFamily="34" charset="0"/>
              </a:rPr>
              <a:t> PRO)</a:t>
            </a:r>
          </a:p>
          <a:p>
            <a:pPr marL="0" lvl="1" eaLnBrk="1" hangingPunct="1"/>
            <a:endParaRPr lang="fr-FR" altLang="fr-FR" sz="1950" dirty="0">
              <a:latin typeface="Arial" panose="020B0604020202020204" pitchFamily="34" charset="0"/>
              <a:cs typeface="Arial" panose="020B0604020202020204" pitchFamily="34" charset="0"/>
            </a:endParaRPr>
          </a:p>
          <a:p>
            <a:pPr marL="0" lvl="1" indent="0" eaLnBrk="1" hangingPunct="1">
              <a:buNone/>
            </a:pPr>
            <a:r>
              <a:rPr lang="fr-FR" altLang="fr-FR" sz="1950" dirty="0">
                <a:latin typeface="Arial" panose="020B0604020202020204" pitchFamily="34" charset="0"/>
                <a:cs typeface="Arial" panose="020B0604020202020204" pitchFamily="34" charset="0"/>
              </a:rPr>
              <a:t>3 - Les programmes de physique-chimie (CAP et 2</a:t>
            </a:r>
            <a:r>
              <a:rPr lang="fr-FR" altLang="fr-FR" sz="1950" baseline="30000" dirty="0">
                <a:latin typeface="Arial" panose="020B0604020202020204" pitchFamily="34" charset="0"/>
                <a:cs typeface="Arial" panose="020B0604020202020204" pitchFamily="34" charset="0"/>
              </a:rPr>
              <a:t>nde</a:t>
            </a:r>
            <a:r>
              <a:rPr lang="fr-FR" altLang="fr-FR" sz="1950" dirty="0">
                <a:latin typeface="Arial" panose="020B0604020202020204" pitchFamily="34" charset="0"/>
                <a:cs typeface="Arial" panose="020B0604020202020204" pitchFamily="34" charset="0"/>
              </a:rPr>
              <a:t> PRO)</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0" lvl="1" indent="0" eaLnBrk="1" hangingPunct="1">
              <a:buNone/>
            </a:pPr>
            <a:r>
              <a:rPr lang="fr-FR" altLang="fr-FR" sz="1950" dirty="0">
                <a:latin typeface="Arial" panose="020B0604020202020204" pitchFamily="34" charset="0"/>
                <a:cs typeface="Arial" panose="020B0604020202020204" pitchFamily="34" charset="0"/>
              </a:rPr>
              <a:t>4 – Et….</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0" lvl="1" indent="0" eaLnBrk="1" hangingPunct="1">
              <a:buNone/>
            </a:pPr>
            <a:endParaRPr lang="fr-FR" altLang="fr-FR" sz="1950"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85297" y="1667078"/>
            <a:ext cx="7135405" cy="2400657"/>
          </a:xfrm>
        </p:spPr>
        <p:txBody>
          <a:bodyPr/>
          <a:lstStyle/>
          <a:p>
            <a:pPr algn="ctr" fontAlgn="auto">
              <a:spcAft>
                <a:spcPts val="0"/>
              </a:spcAft>
              <a:defRPr/>
            </a:pPr>
            <a:r>
              <a:rPr lang="fr-FR" dirty="0"/>
              <a:t>LES PROGRAMMES</a:t>
            </a:r>
            <a:br>
              <a:rPr lang="fr-FR" dirty="0"/>
            </a:br>
            <a:r>
              <a:rPr lang="fr-FR" dirty="0"/>
              <a:t> DE Physique et de chimie</a:t>
            </a:r>
            <a:br>
              <a:rPr lang="fr-FR" dirty="0"/>
            </a:br>
            <a:r>
              <a:rPr lang="fr-FR" dirty="0"/>
              <a:t>DE CAP ET DE SECONDE PROFESSIONNELLE</a:t>
            </a:r>
          </a:p>
        </p:txBody>
      </p:sp>
      <p:pic>
        <p:nvPicPr>
          <p:cNvPr id="4" name="Image 3">
            <a:extLst>
              <a:ext uri="{FF2B5EF4-FFF2-40B4-BE49-F238E27FC236}">
                <a16:creationId xmlns:a16="http://schemas.microsoft.com/office/drawing/2014/main" xmlns="" id="{91CBF178-7A49-F043-9DCD-429CDDF671BE}"/>
              </a:ext>
            </a:extLst>
          </p:cNvPr>
          <p:cNvPicPr>
            <a:picLocks noChangeAspect="1"/>
          </p:cNvPicPr>
          <p:nvPr/>
        </p:nvPicPr>
        <p:blipFill>
          <a:blip r:link="rId3"/>
          <a:stretch>
            <a:fillRect/>
          </a:stretch>
        </p:blipFill>
        <p:spPr>
          <a:xfrm>
            <a:off x="1270000" y="1270000"/>
            <a:ext cx="63500" cy="76200"/>
          </a:xfrm>
          <a:prstGeom prst="rect">
            <a:avLst/>
          </a:prstGeom>
        </p:spPr>
      </p:pic>
      <p:sp>
        <p:nvSpPr>
          <p:cNvPr id="3" name="ZoneTexte 2"/>
          <p:cNvSpPr txBox="1"/>
          <p:nvPr/>
        </p:nvSpPr>
        <p:spPr>
          <a:xfrm>
            <a:off x="1881554" y="949569"/>
            <a:ext cx="1178169" cy="1200329"/>
          </a:xfrm>
          <a:prstGeom prst="rect">
            <a:avLst/>
          </a:prstGeom>
          <a:noFill/>
        </p:spPr>
        <p:txBody>
          <a:bodyPr wrap="square" rtlCol="0">
            <a:spAutoFit/>
          </a:bodyPr>
          <a:lstStyle/>
          <a:p>
            <a:r>
              <a:rPr lang="fr-FR" sz="5400" b="1" dirty="0">
                <a:solidFill>
                  <a:schemeClr val="bg1"/>
                </a:solidFill>
              </a:rPr>
              <a:t>3</a:t>
            </a:r>
          </a:p>
          <a:p>
            <a:endParaRPr lang="fr-FR" dirty="0"/>
          </a:p>
        </p:txBody>
      </p:sp>
    </p:spTree>
    <p:extLst>
      <p:ext uri="{BB962C8B-B14F-4D97-AF65-F5344CB8AC3E}">
        <p14:creationId xmlns:p14="http://schemas.microsoft.com/office/powerpoint/2010/main" val="4062924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Programme de physique-Chimie</a:t>
            </a:r>
          </a:p>
        </p:txBody>
      </p:sp>
      <p:sp>
        <p:nvSpPr>
          <p:cNvPr id="4" name="Espace réservé du texte 3"/>
          <p:cNvSpPr>
            <a:spLocks noGrp="1"/>
          </p:cNvSpPr>
          <p:nvPr>
            <p:ph type="body" sz="quarter" idx="11"/>
          </p:nvPr>
        </p:nvSpPr>
        <p:spPr/>
        <p:txBody>
          <a:bodyPr>
            <a:normAutofit fontScale="70000" lnSpcReduction="20000"/>
          </a:bodyPr>
          <a:lstStyle/>
          <a:p>
            <a:r>
              <a:rPr lang="fr-FR" dirty="0"/>
              <a:t>Pour les classes préparant au CAP et pour la seconde professionnelle</a:t>
            </a:r>
          </a:p>
        </p:txBody>
      </p:sp>
      <p:sp>
        <p:nvSpPr>
          <p:cNvPr id="6" name="ZoneTexte 5"/>
          <p:cNvSpPr txBox="1"/>
          <p:nvPr/>
        </p:nvSpPr>
        <p:spPr>
          <a:xfrm>
            <a:off x="1795842" y="2283328"/>
            <a:ext cx="6067385" cy="923330"/>
          </a:xfrm>
          <a:prstGeom prst="rect">
            <a:avLst/>
          </a:prstGeom>
          <a:noFill/>
        </p:spPr>
        <p:txBody>
          <a:bodyPr wrap="square" rtlCol="0">
            <a:spAutoFit/>
          </a:bodyPr>
          <a:lstStyle/>
          <a:p>
            <a:r>
              <a:rPr lang="fr-FR" dirty="0"/>
              <a:t>Un préambule propre</a:t>
            </a:r>
          </a:p>
          <a:p>
            <a:endParaRPr lang="fr-FR" dirty="0"/>
          </a:p>
          <a:p>
            <a:r>
              <a:rPr lang="fr-FR" dirty="0"/>
              <a:t>Une organisation des programmes identique en CAP et en seconde.</a:t>
            </a:r>
          </a:p>
        </p:txBody>
      </p:sp>
      <p:sp>
        <p:nvSpPr>
          <p:cNvPr id="7" name="ZoneTexte 6">
            <a:extLst>
              <a:ext uri="{FF2B5EF4-FFF2-40B4-BE49-F238E27FC236}">
                <a16:creationId xmlns:a16="http://schemas.microsoft.com/office/drawing/2014/main" xmlns="" id="{69C1D94D-6271-0E49-82C0-EA36D5ED183B}"/>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335614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Programme de physique-Chimie</a:t>
            </a:r>
          </a:p>
        </p:txBody>
      </p:sp>
      <p:sp>
        <p:nvSpPr>
          <p:cNvPr id="4" name="Espace réservé du texte 3"/>
          <p:cNvSpPr>
            <a:spLocks noGrp="1"/>
          </p:cNvSpPr>
          <p:nvPr>
            <p:ph type="body" sz="quarter" idx="11"/>
          </p:nvPr>
        </p:nvSpPr>
        <p:spPr/>
        <p:txBody>
          <a:bodyPr>
            <a:normAutofit fontScale="70000" lnSpcReduction="20000"/>
          </a:bodyPr>
          <a:lstStyle/>
          <a:p>
            <a:r>
              <a:rPr lang="fr-FR" dirty="0"/>
              <a:t>Pour les classes préparant au CAP et pour la seconde professionnelle</a:t>
            </a:r>
          </a:p>
          <a:p>
            <a:endParaRPr lang="fr-FR" dirty="0"/>
          </a:p>
        </p:txBody>
      </p:sp>
      <p:sp>
        <p:nvSpPr>
          <p:cNvPr id="6" name="Rectangle 5"/>
          <p:cNvSpPr/>
          <p:nvPr/>
        </p:nvSpPr>
        <p:spPr>
          <a:xfrm>
            <a:off x="267754" y="2258725"/>
            <a:ext cx="9355016" cy="3162404"/>
          </a:xfrm>
          <a:prstGeom prst="rect">
            <a:avLst/>
          </a:prstGeom>
        </p:spPr>
        <p:txBody>
          <a:bodyPr wrap="square">
            <a:spAutoFit/>
          </a:bodyPr>
          <a:lstStyle/>
          <a:p>
            <a:pPr marL="285750" indent="-285750">
              <a:lnSpc>
                <a:spcPct val="150000"/>
              </a:lnSpc>
              <a:buFont typeface="Arial"/>
              <a:buChar char="•"/>
            </a:pPr>
            <a:r>
              <a:rPr lang="fr-FR" sz="1900" i="1" dirty="0">
                <a:latin typeface="Arial"/>
                <a:cs typeface="Arial"/>
              </a:rPr>
              <a:t>Sécurité </a:t>
            </a:r>
            <a:r>
              <a:rPr lang="fr-FR" sz="1900" dirty="0">
                <a:latin typeface="Arial"/>
                <a:cs typeface="Arial"/>
              </a:rPr>
              <a:t>: comment travailler en toute sécurité ?</a:t>
            </a:r>
          </a:p>
          <a:p>
            <a:pPr marL="285750" indent="-285750">
              <a:lnSpc>
                <a:spcPct val="150000"/>
              </a:lnSpc>
              <a:buFont typeface="Arial"/>
              <a:buChar char="•"/>
            </a:pPr>
            <a:r>
              <a:rPr lang="fr-FR" sz="1900" i="1" dirty="0">
                <a:latin typeface="Arial"/>
                <a:cs typeface="Arial"/>
              </a:rPr>
              <a:t>Électricité</a:t>
            </a:r>
            <a:r>
              <a:rPr lang="fr-FR" sz="1900" dirty="0">
                <a:latin typeface="Arial"/>
                <a:cs typeface="Arial"/>
              </a:rPr>
              <a:t> : comment caractériser et exploiter un signal électrique ?</a:t>
            </a:r>
          </a:p>
          <a:p>
            <a:pPr marL="285750" indent="-285750">
              <a:lnSpc>
                <a:spcPct val="150000"/>
              </a:lnSpc>
              <a:buFont typeface="Arial"/>
              <a:buChar char="•"/>
            </a:pPr>
            <a:r>
              <a:rPr lang="fr-FR" sz="1900" dirty="0">
                <a:latin typeface="Arial"/>
                <a:cs typeface="Arial"/>
              </a:rPr>
              <a:t>Mécanique : comment décrire le mouvement ?</a:t>
            </a:r>
          </a:p>
          <a:p>
            <a:pPr marL="285750" indent="-285750">
              <a:lnSpc>
                <a:spcPct val="150000"/>
              </a:lnSpc>
              <a:buFont typeface="Arial"/>
              <a:buChar char="•"/>
            </a:pPr>
            <a:r>
              <a:rPr lang="fr-FR" sz="1900" dirty="0">
                <a:latin typeface="Arial"/>
                <a:cs typeface="Arial"/>
              </a:rPr>
              <a:t>Chimie : comment caractériser une solution ?</a:t>
            </a:r>
          </a:p>
          <a:p>
            <a:pPr marL="285750" indent="-285750">
              <a:lnSpc>
                <a:spcPct val="150000"/>
              </a:lnSpc>
              <a:buFont typeface="Arial"/>
              <a:buChar char="•"/>
            </a:pPr>
            <a:r>
              <a:rPr lang="fr-FR" sz="1900" dirty="0">
                <a:latin typeface="Arial"/>
                <a:cs typeface="Arial"/>
              </a:rPr>
              <a:t>Acoustique : comment caractériser et exploiter un signal sonore ?</a:t>
            </a:r>
          </a:p>
          <a:p>
            <a:pPr marL="285750" indent="-285750">
              <a:lnSpc>
                <a:spcPct val="150000"/>
              </a:lnSpc>
              <a:buFont typeface="Arial"/>
              <a:buChar char="•"/>
            </a:pPr>
            <a:r>
              <a:rPr lang="fr-FR" sz="1900" dirty="0">
                <a:latin typeface="Arial"/>
                <a:cs typeface="Arial"/>
              </a:rPr>
              <a:t>Thermique : comment caractériser les échanges d’énergie sous forme thermique ?</a:t>
            </a:r>
          </a:p>
          <a:p>
            <a:pPr marL="285750" indent="-285750">
              <a:lnSpc>
                <a:spcPct val="150000"/>
              </a:lnSpc>
              <a:buFont typeface="Arial"/>
              <a:buChar char="•"/>
            </a:pPr>
            <a:r>
              <a:rPr lang="fr-FR" sz="1900" dirty="0">
                <a:latin typeface="Arial"/>
                <a:cs typeface="Arial"/>
              </a:rPr>
              <a:t>Optique : comment caractériser un signal lumineux ?</a:t>
            </a:r>
          </a:p>
        </p:txBody>
      </p:sp>
      <p:sp>
        <p:nvSpPr>
          <p:cNvPr id="7" name="ZoneTexte 6">
            <a:extLst>
              <a:ext uri="{FF2B5EF4-FFF2-40B4-BE49-F238E27FC236}">
                <a16:creationId xmlns:a16="http://schemas.microsoft.com/office/drawing/2014/main" xmlns="" id="{0B3314BD-90D9-1C4B-A0C5-CFAE832D1BFA}"/>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219174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Programme de physique-Chimie</a:t>
            </a:r>
          </a:p>
        </p:txBody>
      </p:sp>
      <p:sp>
        <p:nvSpPr>
          <p:cNvPr id="4" name="Espace réservé du texte 3"/>
          <p:cNvSpPr>
            <a:spLocks noGrp="1"/>
          </p:cNvSpPr>
          <p:nvPr>
            <p:ph type="body" sz="quarter" idx="11"/>
          </p:nvPr>
        </p:nvSpPr>
        <p:spPr/>
        <p:txBody>
          <a:bodyPr>
            <a:normAutofit lnSpcReduction="10000"/>
          </a:bodyPr>
          <a:lstStyle/>
          <a:p>
            <a:r>
              <a:rPr lang="fr-FR" dirty="0"/>
              <a:t>Exemple de module</a:t>
            </a:r>
          </a:p>
        </p:txBody>
      </p:sp>
      <p:pic>
        <p:nvPicPr>
          <p:cNvPr id="8" name="Image 7" descr="export_mecanique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48" y="1376062"/>
            <a:ext cx="7114972" cy="3290992"/>
          </a:xfrm>
          <a:prstGeom prst="rect">
            <a:avLst/>
          </a:prstGeom>
        </p:spPr>
      </p:pic>
      <p:pic>
        <p:nvPicPr>
          <p:cNvPr id="9" name="Image 8" descr="export_mecanique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853" y="5530962"/>
            <a:ext cx="3054096" cy="885444"/>
          </a:xfrm>
          <a:prstGeom prst="rect">
            <a:avLst/>
          </a:prstGeom>
        </p:spPr>
      </p:pic>
      <p:cxnSp>
        <p:nvCxnSpPr>
          <p:cNvPr id="11" name="Connecteur droit 10"/>
          <p:cNvCxnSpPr/>
          <p:nvPr/>
        </p:nvCxnSpPr>
        <p:spPr>
          <a:xfrm>
            <a:off x="3655823" y="4784725"/>
            <a:ext cx="0" cy="74623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xmlns="" id="{033E172F-E03D-F741-A08B-588C4CB9A226}"/>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93712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Programme de physique-Chimie</a:t>
            </a:r>
          </a:p>
        </p:txBody>
      </p:sp>
      <p:sp>
        <p:nvSpPr>
          <p:cNvPr id="4" name="Espace réservé du texte 3"/>
          <p:cNvSpPr>
            <a:spLocks noGrp="1"/>
          </p:cNvSpPr>
          <p:nvPr>
            <p:ph type="body" sz="quarter" idx="11"/>
          </p:nvPr>
        </p:nvSpPr>
        <p:spPr/>
        <p:txBody>
          <a:bodyPr>
            <a:normAutofit lnSpcReduction="10000"/>
          </a:bodyPr>
          <a:lstStyle/>
          <a:p>
            <a:r>
              <a:rPr lang="fr-FR" dirty="0"/>
              <a:t>Pour rappel, qu’est ce qu’un capteur ?</a:t>
            </a:r>
          </a:p>
        </p:txBody>
      </p:sp>
      <p:grpSp>
        <p:nvGrpSpPr>
          <p:cNvPr id="16" name="Grouper 15"/>
          <p:cNvGrpSpPr/>
          <p:nvPr/>
        </p:nvGrpSpPr>
        <p:grpSpPr>
          <a:xfrm>
            <a:off x="1961072" y="2642503"/>
            <a:ext cx="5530160" cy="914400"/>
            <a:chOff x="1961072" y="2642503"/>
            <a:chExt cx="5530160" cy="914400"/>
          </a:xfrm>
        </p:grpSpPr>
        <p:sp>
          <p:nvSpPr>
            <p:cNvPr id="9" name="Ellipse 8"/>
            <p:cNvSpPr/>
            <p:nvPr/>
          </p:nvSpPr>
          <p:spPr>
            <a:xfrm>
              <a:off x="3681478" y="2642503"/>
              <a:ext cx="2116529"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vers la droite 10"/>
            <p:cNvSpPr/>
            <p:nvPr/>
          </p:nvSpPr>
          <p:spPr>
            <a:xfrm>
              <a:off x="5913456" y="2823501"/>
              <a:ext cx="157777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vers la droite 11"/>
            <p:cNvSpPr/>
            <p:nvPr/>
          </p:nvSpPr>
          <p:spPr>
            <a:xfrm>
              <a:off x="1961072" y="2823501"/>
              <a:ext cx="157777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3" name="ZoneTexte 12"/>
          <p:cNvSpPr txBox="1"/>
          <p:nvPr/>
        </p:nvSpPr>
        <p:spPr>
          <a:xfrm>
            <a:off x="326889" y="2683459"/>
            <a:ext cx="1634183" cy="646331"/>
          </a:xfrm>
          <a:prstGeom prst="rect">
            <a:avLst/>
          </a:prstGeom>
          <a:noFill/>
        </p:spPr>
        <p:txBody>
          <a:bodyPr wrap="square" rtlCol="0">
            <a:spAutoFit/>
          </a:bodyPr>
          <a:lstStyle/>
          <a:p>
            <a:r>
              <a:rPr lang="fr-FR" dirty="0"/>
              <a:t>Grandeur physique A</a:t>
            </a:r>
          </a:p>
        </p:txBody>
      </p:sp>
      <p:sp>
        <p:nvSpPr>
          <p:cNvPr id="15" name="ZoneTexte 14"/>
          <p:cNvSpPr txBox="1"/>
          <p:nvPr/>
        </p:nvSpPr>
        <p:spPr>
          <a:xfrm>
            <a:off x="7649834" y="2710525"/>
            <a:ext cx="1634183" cy="646331"/>
          </a:xfrm>
          <a:prstGeom prst="rect">
            <a:avLst/>
          </a:prstGeom>
          <a:noFill/>
        </p:spPr>
        <p:txBody>
          <a:bodyPr wrap="square" rtlCol="0">
            <a:spAutoFit/>
          </a:bodyPr>
          <a:lstStyle/>
          <a:p>
            <a:r>
              <a:rPr lang="fr-FR" dirty="0"/>
              <a:t>Grandeur physique B</a:t>
            </a:r>
          </a:p>
        </p:txBody>
      </p:sp>
      <p:grpSp>
        <p:nvGrpSpPr>
          <p:cNvPr id="17" name="Grouper 16"/>
          <p:cNvGrpSpPr/>
          <p:nvPr/>
        </p:nvGrpSpPr>
        <p:grpSpPr>
          <a:xfrm>
            <a:off x="1869751" y="4282914"/>
            <a:ext cx="5530160" cy="914400"/>
            <a:chOff x="1961072" y="2642503"/>
            <a:chExt cx="5530160" cy="914400"/>
          </a:xfrm>
        </p:grpSpPr>
        <p:sp>
          <p:nvSpPr>
            <p:cNvPr id="18" name="Ellipse 17"/>
            <p:cNvSpPr/>
            <p:nvPr/>
          </p:nvSpPr>
          <p:spPr>
            <a:xfrm>
              <a:off x="3681478" y="2642503"/>
              <a:ext cx="2116529"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Capteur</a:t>
              </a:r>
            </a:p>
          </p:txBody>
        </p:sp>
        <p:sp>
          <p:nvSpPr>
            <p:cNvPr id="19" name="Flèche vers la droite 18"/>
            <p:cNvSpPr/>
            <p:nvPr/>
          </p:nvSpPr>
          <p:spPr>
            <a:xfrm>
              <a:off x="5913456" y="2823501"/>
              <a:ext cx="157777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vers la droite 19"/>
            <p:cNvSpPr/>
            <p:nvPr/>
          </p:nvSpPr>
          <p:spPr>
            <a:xfrm>
              <a:off x="1961072" y="2823501"/>
              <a:ext cx="157777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ZoneTexte 20"/>
          <p:cNvSpPr txBox="1"/>
          <p:nvPr/>
        </p:nvSpPr>
        <p:spPr>
          <a:xfrm>
            <a:off x="235568" y="4282914"/>
            <a:ext cx="1634183" cy="646331"/>
          </a:xfrm>
          <a:prstGeom prst="rect">
            <a:avLst/>
          </a:prstGeom>
          <a:noFill/>
        </p:spPr>
        <p:txBody>
          <a:bodyPr wrap="square" rtlCol="0">
            <a:spAutoFit/>
          </a:bodyPr>
          <a:lstStyle/>
          <a:p>
            <a:r>
              <a:rPr lang="fr-FR" dirty="0"/>
              <a:t>Grandeur physique A</a:t>
            </a:r>
          </a:p>
        </p:txBody>
      </p:sp>
      <p:sp>
        <p:nvSpPr>
          <p:cNvPr id="22" name="ZoneTexte 21"/>
          <p:cNvSpPr txBox="1"/>
          <p:nvPr/>
        </p:nvSpPr>
        <p:spPr>
          <a:xfrm>
            <a:off x="7575928" y="4342107"/>
            <a:ext cx="1634183" cy="1200329"/>
          </a:xfrm>
          <a:prstGeom prst="rect">
            <a:avLst/>
          </a:prstGeom>
          <a:noFill/>
        </p:spPr>
        <p:txBody>
          <a:bodyPr wrap="square" rtlCol="0">
            <a:spAutoFit/>
          </a:bodyPr>
          <a:lstStyle/>
          <a:p>
            <a:r>
              <a:rPr lang="fr-FR" dirty="0"/>
              <a:t>Grandeur électrique, grandeur mesurable </a:t>
            </a:r>
          </a:p>
        </p:txBody>
      </p:sp>
      <p:sp>
        <p:nvSpPr>
          <p:cNvPr id="23" name="ZoneTexte 22"/>
          <p:cNvSpPr txBox="1"/>
          <p:nvPr/>
        </p:nvSpPr>
        <p:spPr>
          <a:xfrm>
            <a:off x="3912374" y="2823501"/>
            <a:ext cx="1693224" cy="461665"/>
          </a:xfrm>
          <a:prstGeom prst="rect">
            <a:avLst/>
          </a:prstGeom>
          <a:noFill/>
        </p:spPr>
        <p:txBody>
          <a:bodyPr wrap="square" rtlCol="0">
            <a:spAutoFit/>
          </a:bodyPr>
          <a:lstStyle/>
          <a:p>
            <a:r>
              <a:rPr lang="fr-FR" sz="2400" dirty="0"/>
              <a:t>Transducteur</a:t>
            </a:r>
          </a:p>
        </p:txBody>
      </p:sp>
      <p:sp>
        <p:nvSpPr>
          <p:cNvPr id="25" name="ZoneTexte 24">
            <a:extLst>
              <a:ext uri="{FF2B5EF4-FFF2-40B4-BE49-F238E27FC236}">
                <a16:creationId xmlns:a16="http://schemas.microsoft.com/office/drawing/2014/main" xmlns="" id="{4F53C354-ED3D-7340-B898-FC78B4223950}"/>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3999009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1435" y="124531"/>
            <a:ext cx="8132605" cy="1200329"/>
          </a:xfrm>
        </p:spPr>
        <p:txBody>
          <a:bodyPr/>
          <a:lstStyle/>
          <a:p>
            <a:pPr algn="ctr"/>
            <a:r>
              <a:rPr lang="fr-FR" dirty="0"/>
              <a:t>Différences entre programmes </a:t>
            </a:r>
            <a:br>
              <a:rPr lang="fr-FR" dirty="0"/>
            </a:br>
            <a:r>
              <a:rPr lang="fr-FR" dirty="0"/>
              <a:t>de CAP et de seconde?</a:t>
            </a:r>
            <a:br>
              <a:rPr lang="fr-FR" dirty="0"/>
            </a:br>
            <a:endParaRPr lang="fr-FR" dirty="0"/>
          </a:p>
        </p:txBody>
      </p:sp>
      <p:sp>
        <p:nvSpPr>
          <p:cNvPr id="4" name="Espace réservé du texte 3"/>
          <p:cNvSpPr>
            <a:spLocks noGrp="1"/>
          </p:cNvSpPr>
          <p:nvPr>
            <p:ph type="body" sz="quarter" idx="11"/>
          </p:nvPr>
        </p:nvSpPr>
        <p:spPr/>
        <p:txBody>
          <a:bodyPr>
            <a:normAutofit lnSpcReduction="10000"/>
          </a:bodyPr>
          <a:lstStyle/>
          <a:p>
            <a:r>
              <a:rPr lang="fr-FR" dirty="0"/>
              <a:t>Dans le préambule propre en seconde</a:t>
            </a:r>
          </a:p>
        </p:txBody>
      </p:sp>
      <p:sp>
        <p:nvSpPr>
          <p:cNvPr id="6" name="ZoneTexte 5"/>
          <p:cNvSpPr txBox="1"/>
          <p:nvPr/>
        </p:nvSpPr>
        <p:spPr>
          <a:xfrm>
            <a:off x="1924117" y="1821530"/>
            <a:ext cx="5874973" cy="1477328"/>
          </a:xfrm>
          <a:prstGeom prst="rect">
            <a:avLst/>
          </a:prstGeom>
          <a:noFill/>
        </p:spPr>
        <p:txBody>
          <a:bodyPr wrap="square" rtlCol="0">
            <a:spAutoFit/>
          </a:bodyPr>
          <a:lstStyle/>
          <a:p>
            <a:endParaRPr lang="fr-FR" dirty="0"/>
          </a:p>
          <a:p>
            <a:endParaRPr lang="fr-FR" dirty="0"/>
          </a:p>
          <a:p>
            <a:pPr marL="285750" indent="-285750">
              <a:buFont typeface="Arial"/>
              <a:buChar char="•"/>
            </a:pPr>
            <a:r>
              <a:rPr lang="fr-FR" dirty="0"/>
              <a:t>La place du numérique en physique-chimie</a:t>
            </a:r>
          </a:p>
          <a:p>
            <a:pPr marL="285750" indent="-285750">
              <a:buFont typeface="Arial"/>
              <a:buChar char="•"/>
            </a:pPr>
            <a:endParaRPr lang="fr-FR" dirty="0"/>
          </a:p>
          <a:p>
            <a:pPr marL="285750" indent="-285750">
              <a:buFont typeface="Arial"/>
              <a:buChar char="•"/>
            </a:pPr>
            <a:r>
              <a:rPr lang="fr-FR" dirty="0"/>
              <a:t>La variabilité de la mesure </a:t>
            </a:r>
          </a:p>
        </p:txBody>
      </p:sp>
      <p:sp>
        <p:nvSpPr>
          <p:cNvPr id="7" name="ZoneTexte 6">
            <a:extLst>
              <a:ext uri="{FF2B5EF4-FFF2-40B4-BE49-F238E27FC236}">
                <a16:creationId xmlns:a16="http://schemas.microsoft.com/office/drawing/2014/main" xmlns="" id="{21A148EF-A330-2E4C-BEC2-FB0384133C39}"/>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3603558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1435" y="124531"/>
            <a:ext cx="8132605" cy="1200329"/>
          </a:xfrm>
        </p:spPr>
        <p:txBody>
          <a:bodyPr/>
          <a:lstStyle/>
          <a:p>
            <a:pPr algn="ctr"/>
            <a:r>
              <a:rPr lang="fr-FR" dirty="0"/>
              <a:t>Différences entre programmes </a:t>
            </a:r>
            <a:br>
              <a:rPr lang="fr-FR" dirty="0"/>
            </a:br>
            <a:r>
              <a:rPr lang="fr-FR" dirty="0"/>
              <a:t>de CAP et de seconde?</a:t>
            </a:r>
            <a:br>
              <a:rPr lang="fr-FR" dirty="0"/>
            </a:br>
            <a:endParaRPr lang="fr-FR" dirty="0"/>
          </a:p>
        </p:txBody>
      </p:sp>
      <p:sp>
        <p:nvSpPr>
          <p:cNvPr id="4" name="Espace réservé du texte 3"/>
          <p:cNvSpPr>
            <a:spLocks noGrp="1"/>
          </p:cNvSpPr>
          <p:nvPr>
            <p:ph type="body" sz="quarter" idx="11"/>
          </p:nvPr>
        </p:nvSpPr>
        <p:spPr/>
        <p:txBody>
          <a:bodyPr>
            <a:normAutofit lnSpcReduction="10000"/>
          </a:bodyPr>
          <a:lstStyle/>
          <a:p>
            <a:r>
              <a:rPr lang="fr-FR" dirty="0"/>
              <a:t>Dans les modules</a:t>
            </a:r>
          </a:p>
        </p:txBody>
      </p:sp>
      <p:sp>
        <p:nvSpPr>
          <p:cNvPr id="3" name="ZoneTexte 2"/>
          <p:cNvSpPr txBox="1"/>
          <p:nvPr/>
        </p:nvSpPr>
        <p:spPr>
          <a:xfrm>
            <a:off x="1706051" y="1731737"/>
            <a:ext cx="3804610" cy="369332"/>
          </a:xfrm>
          <a:prstGeom prst="rect">
            <a:avLst/>
          </a:prstGeom>
          <a:noFill/>
        </p:spPr>
        <p:txBody>
          <a:bodyPr wrap="none" rtlCol="0">
            <a:spAutoFit/>
          </a:bodyPr>
          <a:lstStyle/>
          <a:p>
            <a:r>
              <a:rPr lang="fr-FR" dirty="0"/>
              <a:t>Module électricité, seconde professionnelle</a:t>
            </a:r>
          </a:p>
        </p:txBody>
      </p:sp>
      <p:pic>
        <p:nvPicPr>
          <p:cNvPr id="7" name="Image 6" descr="export_difference_CAP_2nde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60" y="2286000"/>
            <a:ext cx="8319499" cy="3140110"/>
          </a:xfrm>
          <a:prstGeom prst="rect">
            <a:avLst/>
          </a:prstGeom>
        </p:spPr>
      </p:pic>
      <p:sp>
        <p:nvSpPr>
          <p:cNvPr id="8" name="ZoneTexte 7">
            <a:extLst>
              <a:ext uri="{FF2B5EF4-FFF2-40B4-BE49-F238E27FC236}">
                <a16:creationId xmlns:a16="http://schemas.microsoft.com/office/drawing/2014/main" xmlns="" id="{7AE746BE-C5B4-5149-9555-7F2FF12307ED}"/>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1418624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1435" y="124531"/>
            <a:ext cx="8132605" cy="1200329"/>
          </a:xfrm>
        </p:spPr>
        <p:txBody>
          <a:bodyPr/>
          <a:lstStyle/>
          <a:p>
            <a:pPr algn="ctr"/>
            <a:r>
              <a:rPr lang="fr-FR" dirty="0"/>
              <a:t>Différences entre programmes </a:t>
            </a:r>
            <a:br>
              <a:rPr lang="fr-FR" dirty="0"/>
            </a:br>
            <a:r>
              <a:rPr lang="fr-FR" dirty="0"/>
              <a:t>de CAP et de seconde?</a:t>
            </a:r>
            <a:br>
              <a:rPr lang="fr-FR" dirty="0"/>
            </a:br>
            <a:endParaRPr lang="fr-FR" dirty="0"/>
          </a:p>
        </p:txBody>
      </p:sp>
      <p:sp>
        <p:nvSpPr>
          <p:cNvPr id="4" name="Espace réservé du texte 3"/>
          <p:cNvSpPr>
            <a:spLocks noGrp="1"/>
          </p:cNvSpPr>
          <p:nvPr>
            <p:ph type="body" sz="quarter" idx="11"/>
          </p:nvPr>
        </p:nvSpPr>
        <p:spPr/>
        <p:txBody>
          <a:bodyPr>
            <a:normAutofit lnSpcReduction="10000"/>
          </a:bodyPr>
          <a:lstStyle/>
          <a:p>
            <a:r>
              <a:rPr lang="fr-FR" dirty="0"/>
              <a:t>Dans les modules</a:t>
            </a:r>
          </a:p>
        </p:txBody>
      </p:sp>
      <p:sp>
        <p:nvSpPr>
          <p:cNvPr id="5" name="ZoneTexte 4"/>
          <p:cNvSpPr txBox="1"/>
          <p:nvPr/>
        </p:nvSpPr>
        <p:spPr>
          <a:xfrm>
            <a:off x="1706051" y="1731737"/>
            <a:ext cx="1896185" cy="369332"/>
          </a:xfrm>
          <a:prstGeom prst="rect">
            <a:avLst/>
          </a:prstGeom>
          <a:noFill/>
        </p:spPr>
        <p:txBody>
          <a:bodyPr wrap="none" rtlCol="0">
            <a:spAutoFit/>
          </a:bodyPr>
          <a:lstStyle/>
          <a:p>
            <a:r>
              <a:rPr lang="fr-FR" dirty="0"/>
              <a:t>Module chimie, CAP</a:t>
            </a:r>
          </a:p>
        </p:txBody>
      </p:sp>
      <p:pic>
        <p:nvPicPr>
          <p:cNvPr id="3" name="Image 2" descr="export_difference_CAP_2nde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88" y="2512812"/>
            <a:ext cx="8771352" cy="2117982"/>
          </a:xfrm>
          <a:prstGeom prst="rect">
            <a:avLst/>
          </a:prstGeom>
        </p:spPr>
      </p:pic>
      <p:sp>
        <p:nvSpPr>
          <p:cNvPr id="7" name="ZoneTexte 6">
            <a:extLst>
              <a:ext uri="{FF2B5EF4-FFF2-40B4-BE49-F238E27FC236}">
                <a16:creationId xmlns:a16="http://schemas.microsoft.com/office/drawing/2014/main" xmlns="" id="{D0ECE601-F0A9-8A44-915E-07F66DB24788}"/>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247598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1435" y="124531"/>
            <a:ext cx="8132605" cy="1200329"/>
          </a:xfrm>
        </p:spPr>
        <p:txBody>
          <a:bodyPr/>
          <a:lstStyle/>
          <a:p>
            <a:pPr algn="ctr"/>
            <a:r>
              <a:rPr lang="fr-FR" dirty="0"/>
              <a:t>Différences entre programmes </a:t>
            </a:r>
            <a:br>
              <a:rPr lang="fr-FR" dirty="0"/>
            </a:br>
            <a:r>
              <a:rPr lang="fr-FR" dirty="0"/>
              <a:t>de CAP et de seconde?</a:t>
            </a:r>
            <a:br>
              <a:rPr lang="fr-FR" dirty="0"/>
            </a:br>
            <a:endParaRPr lang="fr-FR" dirty="0"/>
          </a:p>
        </p:txBody>
      </p:sp>
      <p:sp>
        <p:nvSpPr>
          <p:cNvPr id="4" name="Espace réservé du texte 3"/>
          <p:cNvSpPr>
            <a:spLocks noGrp="1"/>
          </p:cNvSpPr>
          <p:nvPr>
            <p:ph type="body" sz="quarter" idx="11"/>
          </p:nvPr>
        </p:nvSpPr>
        <p:spPr/>
        <p:txBody>
          <a:bodyPr>
            <a:normAutofit lnSpcReduction="10000"/>
          </a:bodyPr>
          <a:lstStyle/>
          <a:p>
            <a:r>
              <a:rPr lang="fr-FR" dirty="0"/>
              <a:t>Dans les modules</a:t>
            </a:r>
          </a:p>
        </p:txBody>
      </p:sp>
      <p:sp>
        <p:nvSpPr>
          <p:cNvPr id="5" name="ZoneTexte 4"/>
          <p:cNvSpPr txBox="1"/>
          <p:nvPr/>
        </p:nvSpPr>
        <p:spPr>
          <a:xfrm>
            <a:off x="1706051" y="1731737"/>
            <a:ext cx="3169821" cy="369332"/>
          </a:xfrm>
          <a:prstGeom prst="rect">
            <a:avLst/>
          </a:prstGeom>
          <a:noFill/>
        </p:spPr>
        <p:txBody>
          <a:bodyPr wrap="none" rtlCol="0">
            <a:spAutoFit/>
          </a:bodyPr>
          <a:lstStyle/>
          <a:p>
            <a:r>
              <a:rPr lang="fr-FR" dirty="0"/>
              <a:t>Module thermique, seconde et CAP</a:t>
            </a:r>
          </a:p>
        </p:txBody>
      </p:sp>
      <p:pic>
        <p:nvPicPr>
          <p:cNvPr id="6" name="Image 5" descr="export_difference_CAP_2nde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93" y="2270500"/>
            <a:ext cx="8009957" cy="1191118"/>
          </a:xfrm>
          <a:prstGeom prst="rect">
            <a:avLst/>
          </a:prstGeom>
        </p:spPr>
      </p:pic>
      <p:pic>
        <p:nvPicPr>
          <p:cNvPr id="7" name="Image 6" descr="export_difference_CAP_2nde_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74" y="3668716"/>
            <a:ext cx="8038944" cy="1654771"/>
          </a:xfrm>
          <a:prstGeom prst="rect">
            <a:avLst/>
          </a:prstGeom>
        </p:spPr>
      </p:pic>
      <p:sp>
        <p:nvSpPr>
          <p:cNvPr id="9" name="ZoneTexte 8">
            <a:extLst>
              <a:ext uri="{FF2B5EF4-FFF2-40B4-BE49-F238E27FC236}">
                <a16:creationId xmlns:a16="http://schemas.microsoft.com/office/drawing/2014/main" xmlns="" id="{261B7304-FD18-B94B-B31C-D3E1906ED5D5}"/>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1195703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1435" y="124531"/>
            <a:ext cx="8132605" cy="1200329"/>
          </a:xfrm>
        </p:spPr>
        <p:txBody>
          <a:bodyPr/>
          <a:lstStyle/>
          <a:p>
            <a:pPr algn="ctr"/>
            <a:r>
              <a:rPr lang="fr-FR" dirty="0"/>
              <a:t>Différences entre programmes </a:t>
            </a:r>
            <a:br>
              <a:rPr lang="fr-FR" dirty="0"/>
            </a:br>
            <a:r>
              <a:rPr lang="fr-FR" dirty="0"/>
              <a:t>de CAP et de seconde?</a:t>
            </a:r>
            <a:br>
              <a:rPr lang="fr-FR" dirty="0"/>
            </a:br>
            <a:endParaRPr lang="fr-FR" dirty="0"/>
          </a:p>
        </p:txBody>
      </p:sp>
      <p:sp>
        <p:nvSpPr>
          <p:cNvPr id="4" name="Espace réservé du texte 3"/>
          <p:cNvSpPr>
            <a:spLocks noGrp="1"/>
          </p:cNvSpPr>
          <p:nvPr>
            <p:ph type="body" sz="quarter" idx="11"/>
          </p:nvPr>
        </p:nvSpPr>
        <p:spPr/>
        <p:txBody>
          <a:bodyPr>
            <a:normAutofit lnSpcReduction="10000"/>
          </a:bodyPr>
          <a:lstStyle/>
          <a:p>
            <a:r>
              <a:rPr lang="fr-FR" dirty="0"/>
              <a:t>Dans les modules</a:t>
            </a:r>
          </a:p>
        </p:txBody>
      </p:sp>
      <p:sp>
        <p:nvSpPr>
          <p:cNvPr id="5" name="ZoneTexte 4"/>
          <p:cNvSpPr txBox="1"/>
          <p:nvPr/>
        </p:nvSpPr>
        <p:spPr>
          <a:xfrm>
            <a:off x="1706051" y="1731737"/>
            <a:ext cx="2949132" cy="369332"/>
          </a:xfrm>
          <a:prstGeom prst="rect">
            <a:avLst/>
          </a:prstGeom>
          <a:noFill/>
        </p:spPr>
        <p:txBody>
          <a:bodyPr wrap="none" rtlCol="0">
            <a:spAutoFit/>
          </a:bodyPr>
          <a:lstStyle/>
          <a:p>
            <a:r>
              <a:rPr lang="fr-FR" dirty="0"/>
              <a:t>Module optique, seconde et CAP</a:t>
            </a:r>
          </a:p>
        </p:txBody>
      </p:sp>
      <p:pic>
        <p:nvPicPr>
          <p:cNvPr id="3" name="Image 2" descr="export_difference_CAP_2nde_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53" y="2398776"/>
            <a:ext cx="9086782" cy="1082151"/>
          </a:xfrm>
          <a:prstGeom prst="rect">
            <a:avLst/>
          </a:prstGeom>
        </p:spPr>
      </p:pic>
      <p:pic>
        <p:nvPicPr>
          <p:cNvPr id="6" name="Image 5" descr="export_difference_CAP_2nde_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14" y="3796994"/>
            <a:ext cx="9084068" cy="1308424"/>
          </a:xfrm>
          <a:prstGeom prst="rect">
            <a:avLst/>
          </a:prstGeom>
        </p:spPr>
      </p:pic>
      <p:sp>
        <p:nvSpPr>
          <p:cNvPr id="8" name="ZoneTexte 7">
            <a:extLst>
              <a:ext uri="{FF2B5EF4-FFF2-40B4-BE49-F238E27FC236}">
                <a16:creationId xmlns:a16="http://schemas.microsoft.com/office/drawing/2014/main" xmlns="" id="{C7530CE4-45A2-6847-8B86-48A997218E7F}"/>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3</a:t>
            </a:r>
          </a:p>
        </p:txBody>
      </p:sp>
    </p:spTree>
    <p:extLst>
      <p:ext uri="{BB962C8B-B14F-4D97-AF65-F5344CB8AC3E}">
        <p14:creationId xmlns:p14="http://schemas.microsoft.com/office/powerpoint/2010/main" val="394312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9856" y="533066"/>
            <a:ext cx="6770819" cy="400110"/>
          </a:xfrm>
        </p:spPr>
        <p:txBody>
          <a:bodyPr/>
          <a:lstStyle/>
          <a:p>
            <a:pPr fontAlgn="auto">
              <a:spcAft>
                <a:spcPts val="0"/>
              </a:spcAft>
              <a:defRPr/>
            </a:pPr>
            <a:r>
              <a:rPr lang="fr-FR" dirty="0" err="1">
                <a:solidFill>
                  <a:srgbClr val="0070C0"/>
                </a:solidFill>
              </a:rPr>
              <a:t>LEs</a:t>
            </a:r>
            <a:r>
              <a:rPr lang="fr-FR" dirty="0">
                <a:solidFill>
                  <a:srgbClr val="0070C0"/>
                </a:solidFill>
              </a:rPr>
              <a:t> </a:t>
            </a:r>
            <a:r>
              <a:rPr lang="fr-FR" dirty="0" err="1">
                <a:solidFill>
                  <a:srgbClr val="0070C0"/>
                </a:solidFill>
              </a:rPr>
              <a:t>PRÉAMBULEs</a:t>
            </a:r>
            <a:r>
              <a:rPr lang="fr-FR" dirty="0">
                <a:solidFill>
                  <a:srgbClr val="0070C0"/>
                </a:solidFill>
              </a:rPr>
              <a:t> </a:t>
            </a:r>
            <a:r>
              <a:rPr lang="fr-FR" dirty="0" err="1">
                <a:solidFill>
                  <a:srgbClr val="0070C0"/>
                </a:solidFill>
              </a:rPr>
              <a:t>COMMUNs</a:t>
            </a:r>
            <a:endParaRPr lang="fr-FR" dirty="0">
              <a:solidFill>
                <a:srgbClr val="0070C0"/>
              </a:solidFill>
            </a:endParaRPr>
          </a:p>
        </p:txBody>
      </p:sp>
      <p:sp>
        <p:nvSpPr>
          <p:cNvPr id="9" name="Espace réservé du contenu 2"/>
          <p:cNvSpPr txBox="1">
            <a:spLocks/>
          </p:cNvSpPr>
          <p:nvPr/>
        </p:nvSpPr>
        <p:spPr>
          <a:xfrm>
            <a:off x="1559856" y="2337860"/>
            <a:ext cx="8538765" cy="3365516"/>
          </a:xfrm>
          <a:prstGeom prst="rect">
            <a:avLst/>
          </a:prstGeom>
        </p:spPr>
        <p:txBody>
          <a:bodyPr/>
          <a:lstStyle>
            <a:lvl1pPr algn="l" defTabSz="457200" rtl="0" fontAlgn="base">
              <a:spcBef>
                <a:spcPct val="0"/>
              </a:spcBef>
              <a:spcAft>
                <a:spcPct val="0"/>
              </a:spcAft>
              <a:defRPr sz="1200" kern="1200">
                <a:solidFill>
                  <a:schemeClr val="tx1"/>
                </a:solidFill>
                <a:latin typeface="Arial Narrow"/>
                <a:ea typeface="+mn-ea"/>
                <a:cs typeface="+mn-cs"/>
              </a:defRPr>
            </a:lvl1pPr>
            <a:lvl2pPr indent="-179388" algn="l" defTabSz="457200" rtl="0" fontAlgn="base">
              <a:spcBef>
                <a:spcPct val="0"/>
              </a:spcBef>
              <a:spcAft>
                <a:spcPct val="0"/>
              </a:spcAft>
              <a:buClr>
                <a:srgbClr val="283583"/>
              </a:buClr>
              <a:buSzPct val="100000"/>
              <a:buBlip>
                <a:blip r:embed="rId3"/>
              </a:buBlip>
              <a:defRPr sz="1200" kern="1200">
                <a:solidFill>
                  <a:schemeClr val="tx1"/>
                </a:solidFill>
                <a:latin typeface="Arial Narrow"/>
                <a:ea typeface="+mn-ea"/>
                <a:cs typeface="+mn-cs"/>
              </a:defRPr>
            </a:lvl2pPr>
            <a:lvl3pPr marL="539750" indent="-179388" algn="l" defTabSz="457200" rtl="0" fontAlgn="base">
              <a:spcBef>
                <a:spcPct val="0"/>
              </a:spcBef>
              <a:spcAft>
                <a:spcPct val="0"/>
              </a:spcAft>
              <a:buClr>
                <a:srgbClr val="4E75B0"/>
              </a:buClr>
              <a:buSzPct val="100000"/>
              <a:buBlip>
                <a:blip r:embed="rId4"/>
              </a:buBlip>
              <a:defRPr sz="1200" kern="1200">
                <a:solidFill>
                  <a:schemeClr val="tx1"/>
                </a:solidFill>
                <a:latin typeface="Arial Narrow"/>
                <a:ea typeface="+mn-ea"/>
                <a:cs typeface="+mn-cs"/>
              </a:defRPr>
            </a:lvl3pPr>
            <a:lvl4pPr marL="1079500" indent="-228600" algn="l" defTabSz="457200" rtl="0" fontAlgn="base">
              <a:spcBef>
                <a:spcPct val="0"/>
              </a:spcBef>
              <a:spcAft>
                <a:spcPct val="0"/>
              </a:spcAft>
              <a:buClr>
                <a:srgbClr val="879AC6"/>
              </a:buClr>
              <a:buSzPct val="200000"/>
              <a:buFont typeface="Arial" panose="020B0604020202020204" pitchFamily="34" charset="0"/>
              <a:buChar char="•"/>
              <a:defRPr sz="1200" kern="1200">
                <a:solidFill>
                  <a:schemeClr val="tx1"/>
                </a:solidFill>
                <a:latin typeface="Arial Narrow"/>
                <a:ea typeface="+mn-ea"/>
                <a:cs typeface="+mn-cs"/>
              </a:defRPr>
            </a:lvl4pPr>
            <a:lvl5pPr marL="2057400" indent="-228600" algn="l" defTabSz="457200" rtl="0" fontAlgn="base">
              <a:spcBef>
                <a:spcPct val="0"/>
              </a:spcBef>
              <a:spcAft>
                <a:spcPct val="0"/>
              </a:spcAft>
              <a:buFont typeface="Lucida Grande"/>
              <a:buChar char="-"/>
              <a:defRPr sz="1400" kern="1200">
                <a:solidFill>
                  <a:schemeClr val="tx1"/>
                </a:solidFill>
                <a:latin typeface="Arial Narrow"/>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eaLnBrk="1" hangingPunct="1"/>
            <a:r>
              <a:rPr lang="fr-FR" altLang="fr-FR" sz="1950" dirty="0">
                <a:latin typeface="Arial" panose="020B0604020202020204" pitchFamily="34" charset="0"/>
                <a:cs typeface="Arial" panose="020B0604020202020204" pitchFamily="34" charset="0"/>
              </a:rPr>
              <a:t>  La réaffirmation de la bivalence</a:t>
            </a:r>
          </a:p>
          <a:p>
            <a:pPr marL="0" lvl="1" eaLnBrk="1" hangingPunct="1"/>
            <a:endParaRPr lang="fr-FR" altLang="fr-FR" sz="1950" dirty="0">
              <a:latin typeface="Arial" panose="020B0604020202020204" pitchFamily="34" charset="0"/>
              <a:cs typeface="Arial" panose="020B0604020202020204" pitchFamily="34" charset="0"/>
            </a:endParaRPr>
          </a:p>
          <a:p>
            <a:pPr marL="0" lvl="1" eaLnBrk="1" hangingPunct="1"/>
            <a:r>
              <a:rPr lang="fr-FR" altLang="fr-FR" sz="1950" dirty="0">
                <a:latin typeface="Arial" panose="020B0604020202020204" pitchFamily="34" charset="0"/>
                <a:cs typeface="Arial" panose="020B0604020202020204" pitchFamily="34" charset="0"/>
              </a:rPr>
              <a:t>  La présentation des intentions majeures</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0" lvl="1" eaLnBrk="1" hangingPunct="1"/>
            <a:r>
              <a:rPr lang="fr-FR" altLang="fr-FR" sz="1950" dirty="0">
                <a:latin typeface="Arial" panose="020B0604020202020204" pitchFamily="34" charset="0"/>
                <a:cs typeface="Arial" panose="020B0604020202020204" pitchFamily="34" charset="0"/>
              </a:rPr>
              <a:t>  Quelques lignes directrices pour l’enseignement</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717550" lvl="2" eaLnBrk="1" hangingPunct="1"/>
            <a:r>
              <a:rPr lang="fr-FR" altLang="fr-FR" sz="1950" dirty="0">
                <a:latin typeface="Arial" panose="020B0604020202020204" pitchFamily="34" charset="0"/>
                <a:cs typeface="Arial" panose="020B0604020202020204" pitchFamily="34" charset="0"/>
              </a:rPr>
              <a:t> La bivalence</a:t>
            </a:r>
          </a:p>
          <a:p>
            <a:pPr marL="717550" lvl="2" eaLnBrk="1" hangingPunct="1"/>
            <a:r>
              <a:rPr lang="fr-FR" altLang="fr-FR" sz="1950" dirty="0">
                <a:latin typeface="Arial" panose="020B0604020202020204" pitchFamily="34" charset="0"/>
                <a:cs typeface="Arial" panose="020B0604020202020204" pitchFamily="34" charset="0"/>
              </a:rPr>
              <a:t> La maîtrise de la langue </a:t>
            </a:r>
          </a:p>
          <a:p>
            <a:pPr marL="717550" lvl="2" eaLnBrk="1" hangingPunct="1"/>
            <a:r>
              <a:rPr lang="fr-FR" altLang="fr-FR" sz="1950" dirty="0">
                <a:latin typeface="Arial" panose="020B0604020202020204" pitchFamily="34" charset="0"/>
                <a:cs typeface="Arial" panose="020B0604020202020204" pitchFamily="34" charset="0"/>
              </a:rPr>
              <a:t> La diversité des activités proposées aux élèves</a:t>
            </a:r>
          </a:p>
          <a:p>
            <a:pPr marL="717550" lvl="2" eaLnBrk="1" hangingPunct="1"/>
            <a:r>
              <a:rPr lang="fr-FR" altLang="fr-FR" sz="1950" dirty="0">
                <a:latin typeface="Arial" panose="020B0604020202020204" pitchFamily="34" charset="0"/>
                <a:cs typeface="Arial" panose="020B0604020202020204" pitchFamily="34" charset="0"/>
              </a:rPr>
              <a:t> La trace écrite</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0" lvl="1" indent="0" eaLnBrk="1" hangingPunct="1">
              <a:buNone/>
            </a:pPr>
            <a:endParaRPr lang="fr-FR" altLang="fr-FR" sz="1950" dirty="0">
              <a:latin typeface="Arial" panose="020B0604020202020204" pitchFamily="34" charset="0"/>
              <a:cs typeface="Arial" panose="020B0604020202020204" pitchFamily="34" charset="0"/>
            </a:endParaRPr>
          </a:p>
        </p:txBody>
      </p:sp>
      <p:sp>
        <p:nvSpPr>
          <p:cNvPr id="3" name="ZoneTexte 2"/>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1</a:t>
            </a:r>
          </a:p>
        </p:txBody>
      </p:sp>
    </p:spTree>
    <p:extLst>
      <p:ext uri="{BB962C8B-B14F-4D97-AF65-F5344CB8AC3E}">
        <p14:creationId xmlns:p14="http://schemas.microsoft.com/office/powerpoint/2010/main" val="1514728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8499" y="593054"/>
            <a:ext cx="6770819" cy="400110"/>
          </a:xfrm>
        </p:spPr>
        <p:txBody>
          <a:bodyPr/>
          <a:lstStyle/>
          <a:p>
            <a:r>
              <a:rPr lang="fr-FR" dirty="0">
                <a:solidFill>
                  <a:srgbClr val="0070C0"/>
                </a:solidFill>
              </a:rPr>
              <a:t>ET….</a:t>
            </a:r>
          </a:p>
        </p:txBody>
      </p:sp>
      <p:sp>
        <p:nvSpPr>
          <p:cNvPr id="6" name="Espace réservé du texte 3"/>
          <p:cNvSpPr txBox="1">
            <a:spLocks/>
          </p:cNvSpPr>
          <p:nvPr/>
        </p:nvSpPr>
        <p:spPr>
          <a:xfrm>
            <a:off x="569255" y="2331266"/>
            <a:ext cx="9192986" cy="3541500"/>
          </a:xfrm>
          <a:prstGeom prst="rect">
            <a:avLst/>
          </a:prstGeom>
        </p:spPr>
        <p:txBody>
          <a:bodyPr>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800" b="0" i="0" kern="1200">
                <a:solidFill>
                  <a:srgbClr val="43A5C1"/>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sz="1300" b="0"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0675" indent="-320675">
              <a:defRPr/>
            </a:pPr>
            <a:r>
              <a:rPr lang="fr-FR" sz="1950" dirty="0">
                <a:solidFill>
                  <a:schemeClr val="tx1"/>
                </a:solidFill>
              </a:rPr>
              <a:t>Le programme du cycle terminal.</a:t>
            </a:r>
          </a:p>
          <a:p>
            <a:pPr marL="320675" indent="-320675">
              <a:defRPr/>
            </a:pPr>
            <a:endParaRPr lang="fr-FR" sz="1950" dirty="0">
              <a:solidFill>
                <a:schemeClr val="tx1"/>
              </a:solidFill>
            </a:endParaRPr>
          </a:p>
          <a:p>
            <a:pPr marL="320675" indent="-320675">
              <a:defRPr/>
            </a:pPr>
            <a:r>
              <a:rPr lang="fr-FR" sz="1950" dirty="0">
                <a:solidFill>
                  <a:schemeClr val="tx1"/>
                </a:solidFill>
              </a:rPr>
              <a:t>L’évaluation certificative</a:t>
            </a:r>
            <a:endParaRPr lang="fr-FR" sz="1800" dirty="0"/>
          </a:p>
          <a:p>
            <a:pPr marL="457200" lvl="1" indent="0">
              <a:buFont typeface="Arial Italic"/>
              <a:buNone/>
              <a:defRPr/>
            </a:pPr>
            <a:endParaRPr lang="fr-FR" dirty="0"/>
          </a:p>
        </p:txBody>
      </p:sp>
      <p:sp>
        <p:nvSpPr>
          <p:cNvPr id="13" name="ZoneTexte 12">
            <a:extLst>
              <a:ext uri="{FF2B5EF4-FFF2-40B4-BE49-F238E27FC236}">
                <a16:creationId xmlns:a16="http://schemas.microsoft.com/office/drawing/2014/main" xmlns="" id="{79D729CB-6AB0-0544-BA9F-248BFF93B0AC}"/>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4</a:t>
            </a:r>
          </a:p>
        </p:txBody>
      </p:sp>
    </p:spTree>
    <p:extLst>
      <p:ext uri="{BB962C8B-B14F-4D97-AF65-F5344CB8AC3E}">
        <p14:creationId xmlns:p14="http://schemas.microsoft.com/office/powerpoint/2010/main" val="3116146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9856" y="533066"/>
            <a:ext cx="6770819" cy="400110"/>
          </a:xfrm>
        </p:spPr>
        <p:txBody>
          <a:bodyPr/>
          <a:lstStyle/>
          <a:p>
            <a:pPr fontAlgn="auto">
              <a:spcAft>
                <a:spcPts val="0"/>
              </a:spcAft>
              <a:defRPr/>
            </a:pPr>
            <a:r>
              <a:rPr lang="fr-FR" dirty="0" err="1">
                <a:solidFill>
                  <a:srgbClr val="0070C0"/>
                </a:solidFill>
              </a:rPr>
              <a:t>LEs</a:t>
            </a:r>
            <a:r>
              <a:rPr lang="fr-FR" dirty="0">
                <a:solidFill>
                  <a:srgbClr val="0070C0"/>
                </a:solidFill>
              </a:rPr>
              <a:t> </a:t>
            </a:r>
            <a:r>
              <a:rPr lang="fr-FR" dirty="0" err="1">
                <a:solidFill>
                  <a:srgbClr val="0070C0"/>
                </a:solidFill>
              </a:rPr>
              <a:t>PRÉAMBULEs</a:t>
            </a:r>
            <a:r>
              <a:rPr lang="fr-FR" dirty="0">
                <a:solidFill>
                  <a:srgbClr val="0070C0"/>
                </a:solidFill>
              </a:rPr>
              <a:t> </a:t>
            </a:r>
            <a:r>
              <a:rPr lang="fr-FR" dirty="0" err="1">
                <a:solidFill>
                  <a:srgbClr val="0070C0"/>
                </a:solidFill>
              </a:rPr>
              <a:t>COMMUNs</a:t>
            </a:r>
            <a:endParaRPr lang="fr-FR" dirty="0">
              <a:solidFill>
                <a:srgbClr val="0070C0"/>
              </a:solidFill>
            </a:endParaRPr>
          </a:p>
        </p:txBody>
      </p:sp>
      <mc:AlternateContent xmlns:mc="http://schemas.openxmlformats.org/markup-compatibility/2006" xmlns:a14="http://schemas.microsoft.com/office/drawing/2010/main">
        <mc:Choice Requires="a14">
          <p:sp>
            <p:nvSpPr>
              <p:cNvPr id="9" name="Espace réservé du contenu 2"/>
              <p:cNvSpPr txBox="1">
                <a:spLocks/>
              </p:cNvSpPr>
              <p:nvPr/>
            </p:nvSpPr>
            <p:spPr>
              <a:xfrm>
                <a:off x="1285570" y="1860496"/>
                <a:ext cx="8538765" cy="3675482"/>
              </a:xfrm>
              <a:prstGeom prst="rect">
                <a:avLst/>
              </a:prstGeom>
            </p:spPr>
            <p:txBody>
              <a:bodyPr anchor="ctr"/>
              <a:lstStyle>
                <a:lvl1pPr algn="l" defTabSz="457200" rtl="0" fontAlgn="base">
                  <a:spcBef>
                    <a:spcPct val="0"/>
                  </a:spcBef>
                  <a:spcAft>
                    <a:spcPct val="0"/>
                  </a:spcAft>
                  <a:defRPr sz="1200" kern="1200">
                    <a:solidFill>
                      <a:schemeClr val="tx1"/>
                    </a:solidFill>
                    <a:latin typeface="Arial Narrow"/>
                    <a:ea typeface="+mn-ea"/>
                    <a:cs typeface="+mn-cs"/>
                  </a:defRPr>
                </a:lvl1pPr>
                <a:lvl2pPr indent="-179388" algn="l" defTabSz="457200" rtl="0" fontAlgn="base">
                  <a:spcBef>
                    <a:spcPct val="0"/>
                  </a:spcBef>
                  <a:spcAft>
                    <a:spcPct val="0"/>
                  </a:spcAft>
                  <a:buClr>
                    <a:srgbClr val="283583"/>
                  </a:buClr>
                  <a:buSzPct val="100000"/>
                  <a:buBlip>
                    <a:blip r:embed="rId3"/>
                  </a:buBlip>
                  <a:defRPr sz="1200" kern="1200">
                    <a:solidFill>
                      <a:schemeClr val="tx1"/>
                    </a:solidFill>
                    <a:latin typeface="Arial Narrow"/>
                    <a:ea typeface="+mn-ea"/>
                    <a:cs typeface="+mn-cs"/>
                  </a:defRPr>
                </a:lvl2pPr>
                <a:lvl3pPr marL="539750" indent="-179388" algn="l" defTabSz="457200" rtl="0" fontAlgn="base">
                  <a:spcBef>
                    <a:spcPct val="0"/>
                  </a:spcBef>
                  <a:spcAft>
                    <a:spcPct val="0"/>
                  </a:spcAft>
                  <a:buClr>
                    <a:srgbClr val="4E75B0"/>
                  </a:buClr>
                  <a:buSzPct val="100000"/>
                  <a:buBlip>
                    <a:blip r:embed="rId4"/>
                  </a:buBlip>
                  <a:defRPr sz="1200" kern="1200">
                    <a:solidFill>
                      <a:schemeClr val="tx1"/>
                    </a:solidFill>
                    <a:latin typeface="Arial Narrow"/>
                    <a:ea typeface="+mn-ea"/>
                    <a:cs typeface="+mn-cs"/>
                  </a:defRPr>
                </a:lvl3pPr>
                <a:lvl4pPr marL="1079500" indent="-228600" algn="l" defTabSz="457200" rtl="0" fontAlgn="base">
                  <a:spcBef>
                    <a:spcPct val="0"/>
                  </a:spcBef>
                  <a:spcAft>
                    <a:spcPct val="0"/>
                  </a:spcAft>
                  <a:buClr>
                    <a:srgbClr val="879AC6"/>
                  </a:buClr>
                  <a:buSzPct val="200000"/>
                  <a:buFont typeface="Arial" panose="020B0604020202020204" pitchFamily="34" charset="0"/>
                  <a:buChar char="•"/>
                  <a:defRPr sz="1200" kern="1200">
                    <a:solidFill>
                      <a:schemeClr val="tx1"/>
                    </a:solidFill>
                    <a:latin typeface="Arial Narrow"/>
                    <a:ea typeface="+mn-ea"/>
                    <a:cs typeface="+mn-cs"/>
                  </a:defRPr>
                </a:lvl4pPr>
                <a:lvl5pPr marL="2057400" indent="-228600" algn="l" defTabSz="457200" rtl="0" fontAlgn="base">
                  <a:spcBef>
                    <a:spcPct val="0"/>
                  </a:spcBef>
                  <a:spcAft>
                    <a:spcPct val="0"/>
                  </a:spcAft>
                  <a:buFont typeface="Lucida Grande"/>
                  <a:buChar char="-"/>
                  <a:defRPr sz="1400" kern="1200">
                    <a:solidFill>
                      <a:schemeClr val="tx1"/>
                    </a:solidFill>
                    <a:latin typeface="Arial Narrow"/>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eaLnBrk="1" hangingPunct="1"/>
                <a:r>
                  <a:rPr lang="fr-FR" altLang="fr-FR" sz="1950" dirty="0">
                    <a:latin typeface="Arial" panose="020B0604020202020204" pitchFamily="34" charset="0"/>
                    <a:cs typeface="Arial" panose="020B0604020202020204" pitchFamily="34" charset="0"/>
                  </a:rPr>
                  <a:t> Le travail expérimental ou numérique</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0" lvl="1" eaLnBrk="1" hangingPunct="1"/>
                <a:r>
                  <a:rPr lang="fr-FR" altLang="fr-FR" sz="1950" dirty="0">
                    <a:latin typeface="Arial" panose="020B0604020202020204" pitchFamily="34" charset="0"/>
                    <a:cs typeface="Arial" panose="020B0604020202020204" pitchFamily="34" charset="0"/>
                  </a:rPr>
                  <a:t> La </a:t>
                </a:r>
                <a:r>
                  <a:rPr lang="fr-FR" altLang="fr-FR" sz="1950" dirty="0" err="1">
                    <a:latin typeface="Arial" panose="020B0604020202020204" pitchFamily="34" charset="0"/>
                    <a:cs typeface="Arial" panose="020B0604020202020204" pitchFamily="34" charset="0"/>
                  </a:rPr>
                  <a:t>co</a:t>
                </a:r>
                <a:r>
                  <a:rPr lang="fr-FR" altLang="fr-FR" sz="1950" dirty="0">
                    <a:latin typeface="Arial" panose="020B0604020202020204" pitchFamily="34" charset="0"/>
                    <a:cs typeface="Arial" panose="020B0604020202020204" pitchFamily="34" charset="0"/>
                  </a:rPr>
                  <a:t>-intervention (en seconde)</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393700" lvl="3" indent="0" eaLnBrk="1" hangingPunct="1">
                  <a:buNone/>
                </a:pPr>
                <a14:m>
                  <m:oMath xmlns:m="http://schemas.openxmlformats.org/officeDocument/2006/math" xmlns="">
                    <m:r>
                      <a:rPr lang="fr-FR" altLang="fr-FR" sz="2400" b="0" i="1" smtClean="0">
                        <a:solidFill>
                          <a:srgbClr val="4E75B0"/>
                        </a:solidFill>
                        <a:latin typeface="Cambria Math" panose="02040503050406030204" pitchFamily="18" charset="0"/>
                        <a:cs typeface="Arial" panose="020B0604020202020204" pitchFamily="34" charset="0"/>
                      </a:rPr>
                      <m:t>•</m:t>
                    </m:r>
                  </m:oMath>
                </a14:m>
                <a:r>
                  <a:rPr lang="fr-FR" altLang="fr-FR" sz="2400" dirty="0">
                    <a:solidFill>
                      <a:srgbClr val="4E75B0"/>
                    </a:solidFill>
                    <a:latin typeface="Arial" panose="020B0604020202020204" pitchFamily="34" charset="0"/>
                    <a:cs typeface="Arial" panose="020B0604020202020204" pitchFamily="34" charset="0"/>
                  </a:rPr>
                  <a:t> </a:t>
                </a:r>
                <a:r>
                  <a:rPr lang="fr-FR" altLang="fr-FR" sz="1950" dirty="0">
                    <a:latin typeface="Arial" panose="020B0604020202020204" pitchFamily="34" charset="0"/>
                    <a:cs typeface="Arial" panose="020B0604020202020204" pitchFamily="34" charset="0"/>
                  </a:rPr>
                  <a:t>pas de repérage de notions favorables à cette modalité (à part les calculs commerciaux)</a:t>
                </a:r>
              </a:p>
              <a:p>
                <a:pPr marL="393700" lvl="3" indent="0" eaLnBrk="1" hangingPunct="1">
                  <a:buNone/>
                </a:pPr>
                <a:endParaRPr lang="fr-FR" altLang="fr-FR" sz="1950" dirty="0">
                  <a:latin typeface="Arial" panose="020B0604020202020204" pitchFamily="34" charset="0"/>
                  <a:cs typeface="Arial" panose="020B0604020202020204" pitchFamily="34" charset="0"/>
                </a:endParaRPr>
              </a:p>
              <a:p>
                <a:pPr marL="393700" lvl="3" indent="0" eaLnBrk="1" hangingPunct="1">
                  <a:buNone/>
                </a:pPr>
                <a:r>
                  <a:rPr lang="fr-FR" altLang="fr-FR" sz="1950" dirty="0">
                    <a:latin typeface="Arial" panose="020B0604020202020204" pitchFamily="34" charset="0"/>
                    <a:cs typeface="Arial" panose="020B0604020202020204" pitchFamily="34" charset="0"/>
                  </a:rPr>
                  <a:t> </a:t>
                </a:r>
                <a14:m>
                  <m:oMath xmlns:m="http://schemas.openxmlformats.org/officeDocument/2006/math" xmlns="">
                    <m:r>
                      <a:rPr lang="fr-FR" altLang="fr-FR" sz="2400" i="1">
                        <a:solidFill>
                          <a:srgbClr val="4E75B0"/>
                        </a:solidFill>
                        <a:latin typeface="Cambria Math" panose="02040503050406030204" pitchFamily="18" charset="0"/>
                        <a:cs typeface="Arial" panose="020B0604020202020204" pitchFamily="34" charset="0"/>
                      </a:rPr>
                      <m:t>• </m:t>
                    </m:r>
                  </m:oMath>
                </a14:m>
                <a:r>
                  <a:rPr lang="fr-FR" altLang="fr-FR" sz="1950" dirty="0">
                    <a:latin typeface="Arial" panose="020B0604020202020204" pitchFamily="34" charset="0"/>
                    <a:cs typeface="Arial" panose="020B0604020202020204" pitchFamily="34" charset="0"/>
                  </a:rPr>
                  <a:t> une partie des programmes est faite selon cette modalité</a:t>
                </a:r>
              </a:p>
              <a:p>
                <a:pPr marL="393700" lvl="3" indent="0" eaLnBrk="1" hangingPunct="1">
                  <a:buNone/>
                </a:pPr>
                <a:endParaRPr lang="fr-FR" altLang="fr-FR" sz="1950" dirty="0">
                  <a:latin typeface="Arial" panose="020B0604020202020204" pitchFamily="34" charset="0"/>
                  <a:cs typeface="Arial" panose="020B0604020202020204" pitchFamily="34" charset="0"/>
                </a:endParaRPr>
              </a:p>
              <a:p>
                <a:pPr marL="0" lvl="1" eaLnBrk="1" hangingPunct="1"/>
                <a:r>
                  <a:rPr lang="fr-FR" altLang="fr-FR" sz="1950" dirty="0">
                    <a:latin typeface="Arial" panose="020B0604020202020204" pitchFamily="34" charset="0"/>
                    <a:cs typeface="Arial" panose="020B0604020202020204" pitchFamily="34" charset="0"/>
                  </a:rPr>
                  <a:t> L’évaluation des acquis</a:t>
                </a:r>
              </a:p>
              <a:p>
                <a:pPr marL="0" lvl="1" eaLnBrk="1" hangingPunct="1"/>
                <a:endParaRPr lang="fr-FR" altLang="fr-FR" sz="1950" dirty="0">
                  <a:latin typeface="Arial" panose="020B0604020202020204" pitchFamily="34" charset="0"/>
                  <a:cs typeface="Arial" panose="020B0604020202020204" pitchFamily="34" charset="0"/>
                </a:endParaRPr>
              </a:p>
              <a:p>
                <a:pPr marL="139700" lvl="1" indent="-319088" eaLnBrk="1" hangingPunct="1"/>
                <a:r>
                  <a:rPr lang="fr-FR" altLang="fr-FR" sz="1950" dirty="0">
                    <a:latin typeface="Arial" panose="020B0604020202020204" pitchFamily="34" charset="0"/>
                    <a:cs typeface="Arial" panose="020B0604020202020204" pitchFamily="34" charset="0"/>
                  </a:rPr>
                  <a:t>Le développement des cinq compétences communes déclinées en </a:t>
                </a:r>
              </a:p>
              <a:p>
                <a:pPr marL="0" lvl="1" indent="0" eaLnBrk="1" hangingPunct="1">
                  <a:buNone/>
                </a:pPr>
                <a:r>
                  <a:rPr lang="fr-FR" altLang="fr-FR" sz="1950" dirty="0">
                    <a:latin typeface="Arial" panose="020B0604020202020204" pitchFamily="34" charset="0"/>
                    <a:cs typeface="Arial" panose="020B0604020202020204" pitchFamily="34" charset="0"/>
                  </a:rPr>
                  <a:t>     capacités</a:t>
                </a:r>
              </a:p>
              <a:p>
                <a:pPr marL="0" lvl="1" indent="0" eaLnBrk="1" hangingPunct="1">
                  <a:buNone/>
                </a:pPr>
                <a:endParaRPr lang="fr-FR" altLang="fr-FR" sz="1950" dirty="0">
                  <a:latin typeface="Arial" panose="020B0604020202020204" pitchFamily="34" charset="0"/>
                  <a:cs typeface="Arial" panose="020B0604020202020204" pitchFamily="34" charset="0"/>
                </a:endParaRPr>
              </a:p>
              <a:p>
                <a:pPr marL="674120" lvl="3" eaLnBrk="1" hangingPunct="1"/>
                <a:endParaRPr lang="fr-FR" altLang="fr-FR" sz="1950" dirty="0">
                  <a:latin typeface="Arial" panose="020B0604020202020204" pitchFamily="34" charset="0"/>
                  <a:cs typeface="Arial" panose="020B0604020202020204" pitchFamily="34" charset="0"/>
                </a:endParaRPr>
              </a:p>
              <a:p>
                <a:pPr marL="674120" lvl="3" eaLnBrk="1" hangingPunct="1"/>
                <a:endParaRPr lang="fr-FR" altLang="fr-FR" sz="1950" dirty="0">
                  <a:latin typeface="Arial" panose="020B0604020202020204" pitchFamily="34" charset="0"/>
                  <a:cs typeface="Arial" panose="020B0604020202020204" pitchFamily="34" charset="0"/>
                </a:endParaRPr>
              </a:p>
            </p:txBody>
          </p:sp>
        </mc:Choice>
        <mc:Fallback xmlns="">
          <p:sp>
            <p:nvSpPr>
              <p:cNvPr id="9" name="Espace réservé du contenu 2"/>
              <p:cNvSpPr txBox="1">
                <a:spLocks noRot="1" noChangeAspect="1" noMove="1" noResize="1" noEditPoints="1" noAdjustHandles="1" noChangeArrowheads="1" noChangeShapeType="1" noTextEdit="1"/>
              </p:cNvSpPr>
              <p:nvPr/>
            </p:nvSpPr>
            <p:spPr>
              <a:xfrm>
                <a:off x="1285570" y="1860496"/>
                <a:ext cx="8538765" cy="3675482"/>
              </a:xfrm>
              <a:prstGeom prst="rect">
                <a:avLst/>
              </a:prstGeom>
              <a:blipFill>
                <a:blip r:embed="rId5"/>
                <a:stretch>
                  <a:fillRect t="-17869"/>
                </a:stretch>
              </a:blipFill>
            </p:spPr>
            <p:txBody>
              <a:bodyPr/>
              <a:lstStyle/>
              <a:p>
                <a:r>
                  <a:rPr lang="fr-FR">
                    <a:noFill/>
                  </a:rPr>
                  <a:t> </a:t>
                </a:r>
              </a:p>
            </p:txBody>
          </p:sp>
        </mc:Fallback>
      </mc:AlternateContent>
      <p:sp>
        <p:nvSpPr>
          <p:cNvPr id="3" name="ZoneTexte 2"/>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1</a:t>
            </a:r>
          </a:p>
        </p:txBody>
      </p:sp>
    </p:spTree>
    <p:extLst>
      <p:ext uri="{BB962C8B-B14F-4D97-AF65-F5344CB8AC3E}">
        <p14:creationId xmlns:p14="http://schemas.microsoft.com/office/powerpoint/2010/main" val="1410278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0726" y="610557"/>
            <a:ext cx="6249987" cy="400110"/>
          </a:xfrm>
        </p:spPr>
        <p:txBody>
          <a:bodyPr>
            <a:normAutofit/>
          </a:bodyPr>
          <a:lstStyle/>
          <a:p>
            <a:pPr fontAlgn="auto">
              <a:spcAft>
                <a:spcPts val="0"/>
              </a:spcAft>
              <a:defRPr/>
            </a:pPr>
            <a:r>
              <a:rPr lang="fr-FR" dirty="0">
                <a:solidFill>
                  <a:srgbClr val="0070C0"/>
                </a:solidFill>
              </a:rPr>
              <a:t>COMPÉTENCES TRAVAILLÉES</a:t>
            </a:r>
          </a:p>
        </p:txBody>
      </p:sp>
      <p:sp>
        <p:nvSpPr>
          <p:cNvPr id="3" name="ZoneTexte 2"/>
          <p:cNvSpPr txBox="1"/>
          <p:nvPr/>
        </p:nvSpPr>
        <p:spPr>
          <a:xfrm>
            <a:off x="2400391" y="3440668"/>
            <a:ext cx="4890654" cy="584775"/>
          </a:xfrm>
          <a:prstGeom prst="rect">
            <a:avLst/>
          </a:prstGeom>
          <a:noFill/>
        </p:spPr>
        <p:txBody>
          <a:bodyPr wrap="square" rtlCol="0">
            <a:spAutoFit/>
          </a:bodyPr>
          <a:lstStyle/>
          <a:p>
            <a:r>
              <a:rPr lang="fr-FR" sz="3200" dirty="0">
                <a:solidFill>
                  <a:srgbClr val="0070C0"/>
                </a:solidFill>
              </a:rPr>
              <a:t>Comparaison CAP/BAC PRO</a:t>
            </a:r>
          </a:p>
        </p:txBody>
      </p:sp>
      <p:sp>
        <p:nvSpPr>
          <p:cNvPr id="4" name="ZoneTexte 3">
            <a:extLst>
              <a:ext uri="{FF2B5EF4-FFF2-40B4-BE49-F238E27FC236}">
                <a16:creationId xmlns:a16="http://schemas.microsoft.com/office/drawing/2014/main" xmlns="" id="{0465DB2E-B999-6841-BF3C-84EB200F6479}"/>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1</a:t>
            </a:r>
          </a:p>
        </p:txBody>
      </p:sp>
    </p:spTree>
    <p:extLst>
      <p:ext uri="{BB962C8B-B14F-4D97-AF65-F5344CB8AC3E}">
        <p14:creationId xmlns:p14="http://schemas.microsoft.com/office/powerpoint/2010/main" val="1146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0726" y="610557"/>
            <a:ext cx="6249987" cy="400110"/>
          </a:xfrm>
        </p:spPr>
        <p:txBody>
          <a:bodyPr>
            <a:normAutofit/>
          </a:bodyPr>
          <a:lstStyle/>
          <a:p>
            <a:pPr fontAlgn="auto">
              <a:spcAft>
                <a:spcPts val="0"/>
              </a:spcAft>
              <a:defRPr/>
            </a:pPr>
            <a:r>
              <a:rPr lang="fr-FR" dirty="0">
                <a:solidFill>
                  <a:srgbClr val="0070C0"/>
                </a:solidFill>
              </a:rPr>
              <a:t>TABLEAUX DES COMPÉTENCES CAP/BAC PRO</a:t>
            </a:r>
          </a:p>
        </p:txBody>
      </p:sp>
      <p:sp>
        <p:nvSpPr>
          <p:cNvPr id="3" name="ZoneTexte 2"/>
          <p:cNvSpPr txBox="1"/>
          <p:nvPr/>
        </p:nvSpPr>
        <p:spPr>
          <a:xfrm>
            <a:off x="1932516" y="1173264"/>
            <a:ext cx="5277407" cy="1015663"/>
          </a:xfrm>
          <a:prstGeom prst="rect">
            <a:avLst/>
          </a:prstGeom>
          <a:noFill/>
        </p:spPr>
        <p:txBody>
          <a:bodyPr wrap="none" rtlCol="0">
            <a:spAutoFit/>
          </a:bodyPr>
          <a:lstStyle/>
          <a:p>
            <a:r>
              <a:rPr lang="fr-FR" sz="2400" dirty="0">
                <a:solidFill>
                  <a:srgbClr val="FF0000"/>
                </a:solidFill>
              </a:rPr>
              <a:t>Compétences : S’approprier et Communiquer</a:t>
            </a:r>
          </a:p>
          <a:p>
            <a:endParaRPr lang="fr-FR" dirty="0"/>
          </a:p>
          <a:p>
            <a:pPr algn="ctr"/>
            <a:r>
              <a:rPr lang="fr-FR" b="1" dirty="0">
                <a:solidFill>
                  <a:srgbClr val="0070C0"/>
                </a:solidFill>
              </a:rPr>
              <a:t>Les capacités associées sont inchangées</a:t>
            </a:r>
          </a:p>
        </p:txBody>
      </p:sp>
      <p:sp>
        <p:nvSpPr>
          <p:cNvPr id="5" name="ZoneTexte 4">
            <a:extLst>
              <a:ext uri="{FF2B5EF4-FFF2-40B4-BE49-F238E27FC236}">
                <a16:creationId xmlns:a16="http://schemas.microsoft.com/office/drawing/2014/main" xmlns="" id="{35085EC4-F17E-FD4A-AFB4-63F771731C34}"/>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1</a:t>
            </a:r>
          </a:p>
        </p:txBody>
      </p:sp>
      <p:pic>
        <p:nvPicPr>
          <p:cNvPr id="4" name="Image 3" descr="approprier_2n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24" y="2663301"/>
            <a:ext cx="8125127" cy="1267603"/>
          </a:xfrm>
          <a:prstGeom prst="rect">
            <a:avLst/>
          </a:prstGeom>
        </p:spPr>
      </p:pic>
      <p:pic>
        <p:nvPicPr>
          <p:cNvPr id="7" name="Image 6" descr="communiquer_2n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023" y="4261651"/>
            <a:ext cx="8125127" cy="1432400"/>
          </a:xfrm>
          <a:prstGeom prst="rect">
            <a:avLst/>
          </a:prstGeom>
        </p:spPr>
      </p:pic>
    </p:spTree>
    <p:extLst>
      <p:ext uri="{BB962C8B-B14F-4D97-AF65-F5344CB8AC3E}">
        <p14:creationId xmlns:p14="http://schemas.microsoft.com/office/powerpoint/2010/main" val="215927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0726" y="610557"/>
            <a:ext cx="6249987" cy="400110"/>
          </a:xfrm>
        </p:spPr>
        <p:txBody>
          <a:bodyPr>
            <a:normAutofit/>
          </a:bodyPr>
          <a:lstStyle/>
          <a:p>
            <a:pPr fontAlgn="auto">
              <a:spcAft>
                <a:spcPts val="0"/>
              </a:spcAft>
              <a:defRPr/>
            </a:pPr>
            <a:r>
              <a:rPr lang="fr-FR" dirty="0">
                <a:solidFill>
                  <a:srgbClr val="0070C0"/>
                </a:solidFill>
              </a:rPr>
              <a:t>TABLEAUX DES COMPÉTENCES CAP/BAC PRO</a:t>
            </a:r>
          </a:p>
        </p:txBody>
      </p:sp>
      <p:sp>
        <p:nvSpPr>
          <p:cNvPr id="3" name="ZoneTexte 2"/>
          <p:cNvSpPr txBox="1"/>
          <p:nvPr/>
        </p:nvSpPr>
        <p:spPr>
          <a:xfrm>
            <a:off x="2612737" y="1154669"/>
            <a:ext cx="4040465" cy="461665"/>
          </a:xfrm>
          <a:prstGeom prst="rect">
            <a:avLst/>
          </a:prstGeom>
          <a:noFill/>
        </p:spPr>
        <p:txBody>
          <a:bodyPr wrap="none" rtlCol="0">
            <a:spAutoFit/>
          </a:bodyPr>
          <a:lstStyle/>
          <a:p>
            <a:r>
              <a:rPr lang="fr-FR" sz="2400" dirty="0">
                <a:solidFill>
                  <a:srgbClr val="FF0000"/>
                </a:solidFill>
              </a:rPr>
              <a:t>Compétence : Analyser-Raisonner</a:t>
            </a:r>
          </a:p>
        </p:txBody>
      </p:sp>
      <p:pic>
        <p:nvPicPr>
          <p:cNvPr id="4" name="Image 3" descr="analyser_C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75" y="1714500"/>
            <a:ext cx="8035127" cy="2159000"/>
          </a:xfrm>
          <a:prstGeom prst="rect">
            <a:avLst/>
          </a:prstGeom>
        </p:spPr>
      </p:pic>
      <p:pic>
        <p:nvPicPr>
          <p:cNvPr id="5" name="Image 4" descr="analyser_2n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75" y="4159251"/>
            <a:ext cx="8161143" cy="1856613"/>
          </a:xfrm>
          <a:prstGeom prst="rect">
            <a:avLst/>
          </a:prstGeom>
        </p:spPr>
      </p:pic>
      <p:sp>
        <p:nvSpPr>
          <p:cNvPr id="6" name="ZoneTexte 5">
            <a:extLst>
              <a:ext uri="{FF2B5EF4-FFF2-40B4-BE49-F238E27FC236}">
                <a16:creationId xmlns:a16="http://schemas.microsoft.com/office/drawing/2014/main" xmlns="" id="{74A30E6B-030F-A94E-968D-F0DE219CE436}"/>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1</a:t>
            </a:r>
          </a:p>
        </p:txBody>
      </p:sp>
    </p:spTree>
    <p:extLst>
      <p:ext uri="{BB962C8B-B14F-4D97-AF65-F5344CB8AC3E}">
        <p14:creationId xmlns:p14="http://schemas.microsoft.com/office/powerpoint/2010/main" val="209211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0726" y="610557"/>
            <a:ext cx="6249987" cy="400110"/>
          </a:xfrm>
        </p:spPr>
        <p:txBody>
          <a:bodyPr>
            <a:normAutofit/>
          </a:bodyPr>
          <a:lstStyle/>
          <a:p>
            <a:pPr fontAlgn="auto">
              <a:spcAft>
                <a:spcPts val="0"/>
              </a:spcAft>
              <a:defRPr/>
            </a:pPr>
            <a:r>
              <a:rPr lang="fr-FR" dirty="0">
                <a:solidFill>
                  <a:srgbClr val="0070C0"/>
                </a:solidFill>
              </a:rPr>
              <a:t>GRILLES CAP/Seconde</a:t>
            </a:r>
          </a:p>
        </p:txBody>
      </p:sp>
      <p:sp>
        <p:nvSpPr>
          <p:cNvPr id="3" name="ZoneTexte 2"/>
          <p:cNvSpPr txBox="1"/>
          <p:nvPr/>
        </p:nvSpPr>
        <p:spPr>
          <a:xfrm>
            <a:off x="2159001" y="1154668"/>
            <a:ext cx="2060179" cy="369332"/>
          </a:xfrm>
          <a:prstGeom prst="rect">
            <a:avLst/>
          </a:prstGeom>
          <a:noFill/>
        </p:spPr>
        <p:txBody>
          <a:bodyPr wrap="none" rtlCol="0">
            <a:spAutoFit/>
          </a:bodyPr>
          <a:lstStyle/>
          <a:p>
            <a:r>
              <a:rPr lang="fr-FR" dirty="0"/>
              <a:t>Compétence: Réaliser</a:t>
            </a:r>
          </a:p>
        </p:txBody>
      </p:sp>
      <p:pic>
        <p:nvPicPr>
          <p:cNvPr id="4" name="Image 3" descr="realiser_C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726" y="483712"/>
            <a:ext cx="6154326" cy="2888994"/>
          </a:xfrm>
          <a:prstGeom prst="rect">
            <a:avLst/>
          </a:prstGeom>
        </p:spPr>
      </p:pic>
      <p:pic>
        <p:nvPicPr>
          <p:cNvPr id="5" name="Image 4" descr="realiser_2n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747" y="3484669"/>
            <a:ext cx="6223161" cy="2978456"/>
          </a:xfrm>
          <a:prstGeom prst="rect">
            <a:avLst/>
          </a:prstGeom>
        </p:spPr>
      </p:pic>
      <p:sp>
        <p:nvSpPr>
          <p:cNvPr id="6" name="ZoneTexte 5"/>
          <p:cNvSpPr txBox="1"/>
          <p:nvPr/>
        </p:nvSpPr>
        <p:spPr>
          <a:xfrm>
            <a:off x="2879436" y="50958"/>
            <a:ext cx="2113079" cy="369332"/>
          </a:xfrm>
          <a:prstGeom prst="rect">
            <a:avLst/>
          </a:prstGeom>
          <a:noFill/>
        </p:spPr>
        <p:txBody>
          <a:bodyPr wrap="none" rtlCol="0">
            <a:spAutoFit/>
          </a:bodyPr>
          <a:lstStyle/>
          <a:p>
            <a:r>
              <a:rPr lang="fr-FR" dirty="0">
                <a:solidFill>
                  <a:srgbClr val="FF0000"/>
                </a:solidFill>
              </a:rPr>
              <a:t>Compétence : Réaliser</a:t>
            </a:r>
          </a:p>
        </p:txBody>
      </p:sp>
      <p:sp>
        <p:nvSpPr>
          <p:cNvPr id="7" name="ZoneTexte 6">
            <a:extLst>
              <a:ext uri="{FF2B5EF4-FFF2-40B4-BE49-F238E27FC236}">
                <a16:creationId xmlns:a16="http://schemas.microsoft.com/office/drawing/2014/main" xmlns="" id="{B72419EB-6FD9-7A4B-A3EF-DF211BC0974E}"/>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1</a:t>
            </a:r>
          </a:p>
        </p:txBody>
      </p:sp>
    </p:spTree>
    <p:extLst>
      <p:ext uri="{BB962C8B-B14F-4D97-AF65-F5344CB8AC3E}">
        <p14:creationId xmlns:p14="http://schemas.microsoft.com/office/powerpoint/2010/main" val="164933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0726" y="610557"/>
            <a:ext cx="6249987" cy="400110"/>
          </a:xfrm>
        </p:spPr>
        <p:txBody>
          <a:bodyPr>
            <a:normAutofit/>
          </a:bodyPr>
          <a:lstStyle/>
          <a:p>
            <a:pPr fontAlgn="auto">
              <a:spcAft>
                <a:spcPts val="0"/>
              </a:spcAft>
              <a:defRPr/>
            </a:pPr>
            <a:r>
              <a:rPr lang="fr-FR" dirty="0">
                <a:solidFill>
                  <a:srgbClr val="0070C0"/>
                </a:solidFill>
              </a:rPr>
              <a:t>TABLEAUX DES COMPÉTENCES CAP/BAC PRO</a:t>
            </a:r>
          </a:p>
        </p:txBody>
      </p:sp>
      <p:sp>
        <p:nvSpPr>
          <p:cNvPr id="3" name="ZoneTexte 2"/>
          <p:cNvSpPr txBox="1"/>
          <p:nvPr/>
        </p:nvSpPr>
        <p:spPr>
          <a:xfrm>
            <a:off x="2159000" y="1154668"/>
            <a:ext cx="1995033" cy="369332"/>
          </a:xfrm>
          <a:prstGeom prst="rect">
            <a:avLst/>
          </a:prstGeom>
          <a:noFill/>
        </p:spPr>
        <p:txBody>
          <a:bodyPr wrap="none" rtlCol="0">
            <a:spAutoFit/>
          </a:bodyPr>
          <a:lstStyle/>
          <a:p>
            <a:r>
              <a:rPr lang="fr-FR" dirty="0">
                <a:solidFill>
                  <a:srgbClr val="FF0000"/>
                </a:solidFill>
              </a:rPr>
              <a:t>Compétence : Valider</a:t>
            </a:r>
          </a:p>
        </p:txBody>
      </p:sp>
      <p:pic>
        <p:nvPicPr>
          <p:cNvPr id="4" name="Image 3" descr="valider_C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80" y="1763122"/>
            <a:ext cx="7468927" cy="1665732"/>
          </a:xfrm>
          <a:prstGeom prst="rect">
            <a:avLst/>
          </a:prstGeom>
        </p:spPr>
      </p:pic>
      <p:pic>
        <p:nvPicPr>
          <p:cNvPr id="5" name="Image 4" descr="valider_2n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556" y="3703757"/>
            <a:ext cx="7340376" cy="2043119"/>
          </a:xfrm>
          <a:prstGeom prst="rect">
            <a:avLst/>
          </a:prstGeom>
        </p:spPr>
      </p:pic>
      <p:sp>
        <p:nvSpPr>
          <p:cNvPr id="6" name="ZoneTexte 5">
            <a:extLst>
              <a:ext uri="{FF2B5EF4-FFF2-40B4-BE49-F238E27FC236}">
                <a16:creationId xmlns:a16="http://schemas.microsoft.com/office/drawing/2014/main" xmlns="" id="{3EE6D4E7-79D0-8040-87A3-4115780B3658}"/>
              </a:ext>
            </a:extLst>
          </p:cNvPr>
          <p:cNvSpPr txBox="1"/>
          <p:nvPr/>
        </p:nvSpPr>
        <p:spPr>
          <a:xfrm>
            <a:off x="712364" y="592234"/>
            <a:ext cx="573206" cy="461665"/>
          </a:xfrm>
          <a:prstGeom prst="rect">
            <a:avLst/>
          </a:prstGeom>
          <a:noFill/>
        </p:spPr>
        <p:txBody>
          <a:bodyPr wrap="square" rtlCol="0">
            <a:spAutoFit/>
          </a:bodyPr>
          <a:lstStyle/>
          <a:p>
            <a:r>
              <a:rPr lang="fr-FR" sz="2400" b="1" dirty="0">
                <a:solidFill>
                  <a:schemeClr val="bg1"/>
                </a:solidFill>
              </a:rPr>
              <a:t>1</a:t>
            </a:r>
          </a:p>
        </p:txBody>
      </p:sp>
    </p:spTree>
    <p:extLst>
      <p:ext uri="{BB962C8B-B14F-4D97-AF65-F5344CB8AC3E}">
        <p14:creationId xmlns:p14="http://schemas.microsoft.com/office/powerpoint/2010/main" val="1935598650"/>
      </p:ext>
    </p:extLst>
  </p:cSld>
  <p:clrMapOvr>
    <a:masterClrMapping/>
  </p:clrMapOvr>
</p:sld>
</file>

<file path=ppt/theme/theme1.xml><?xml version="1.0" encoding="utf-8"?>
<a:theme xmlns:a="http://schemas.openxmlformats.org/drawingml/2006/main" name="PRESENTATION PPT_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 PPT_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Présentation_RECTORAT CHAPITRE.potx</Template>
  <TotalTime>3267</TotalTime>
  <Words>1444</Words>
  <Application>Microsoft Macintosh PowerPoint</Application>
  <PresentationFormat>Format A4 (210 x 297 mm)</PresentationFormat>
  <Paragraphs>378</Paragraphs>
  <Slides>30</Slides>
  <Notes>29</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PRESENTATION PPT_1</vt:lpstr>
      <vt:lpstr>PRESENTATION PPT_2</vt:lpstr>
      <vt:lpstr>LES PROGRAMMES  DE MATHÉMATIQUES  et  de physique-chimie DE CAP ET DE SECONDE PROFESSIONNELLE</vt:lpstr>
      <vt:lpstr>DÉROULEMENT</vt:lpstr>
      <vt:lpstr>LEs PRÉAMBULEs COMMUNs</vt:lpstr>
      <vt:lpstr>LEs PRÉAMBULEs COMMUNs</vt:lpstr>
      <vt:lpstr>COMPÉTENCES TRAVAILLÉES</vt:lpstr>
      <vt:lpstr>TABLEAUX DES COMPÉTENCES CAP/BAC PRO</vt:lpstr>
      <vt:lpstr>TABLEAUX DES COMPÉTENCES CAP/BAC PRO</vt:lpstr>
      <vt:lpstr>GRILLES CAP/Seconde</vt:lpstr>
      <vt:lpstr>TABLEAUX DES COMPÉTENCES CAP/BAC PRO</vt:lpstr>
      <vt:lpstr>LES PROGRAMMES DE MATHÉMATIQUES DE CAP ET DE SECONDE PROFESSIONNELLE</vt:lpstr>
      <vt:lpstr>L’ORGANISATION DES DEUX PROGRAMMES</vt:lpstr>
      <vt:lpstr>L’ORGANISATION DES DEUX PROGRAMMES </vt:lpstr>
      <vt:lpstr>Programme de MATHéMATIQUES</vt:lpstr>
      <vt:lpstr>Programme de MATHéMATIQUES</vt:lpstr>
      <vt:lpstr>Programme de MATHéMATIQUES</vt:lpstr>
      <vt:lpstr>Programme de MATHéMATIQUES</vt:lpstr>
      <vt:lpstr>Programme de MATHéMATIQUES</vt:lpstr>
      <vt:lpstr>Présentation PowerPoint</vt:lpstr>
      <vt:lpstr>Présentation PowerPoint</vt:lpstr>
      <vt:lpstr>LES PROGRAMMES  DE Physique et de chimie DE CAP ET DE SECONDE PROFESSIONNELLE</vt:lpstr>
      <vt:lpstr>Programme de physique-Chimie</vt:lpstr>
      <vt:lpstr>Programme de physique-Chimie</vt:lpstr>
      <vt:lpstr>Programme de physique-Chimie</vt:lpstr>
      <vt:lpstr>Programme de physique-Chimie</vt:lpstr>
      <vt:lpstr>Différences entre programmes  de CAP et de seconde? </vt:lpstr>
      <vt:lpstr>Différences entre programmes  de CAP et de seconde? </vt:lpstr>
      <vt:lpstr>Différences entre programmes  de CAP et de seconde? </vt:lpstr>
      <vt:lpstr>Différences entre programmes  de CAP et de seconde? </vt:lpstr>
      <vt:lpstr>Différences entre programmes  de CAP et de seconde? </vt:lpstr>
      <vt:lpstr>ET….</vt:lpstr>
    </vt:vector>
  </TitlesOfParts>
  <Company>MouseDesign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BLUA</dc:creator>
  <cp:lastModifiedBy>charles kaoua</cp:lastModifiedBy>
  <cp:revision>293</cp:revision>
  <cp:lastPrinted>2019-05-05T15:04:41Z</cp:lastPrinted>
  <dcterms:created xsi:type="dcterms:W3CDTF">2017-05-03T14:57:06Z</dcterms:created>
  <dcterms:modified xsi:type="dcterms:W3CDTF">2019-08-26T10:14:37Z</dcterms:modified>
</cp:coreProperties>
</file>